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F1D"/>
    <a:srgbClr val="EAC485"/>
    <a:srgbClr val="E2B574"/>
    <a:srgbClr val="F2EAD3"/>
    <a:srgbClr val="FAF2DF"/>
    <a:srgbClr val="FBF3DE"/>
    <a:srgbClr val="FEF3DF"/>
    <a:srgbClr val="F1EBD5"/>
    <a:srgbClr val="FDF5E0"/>
    <a:srgbClr val="B99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E6CE4-6E8F-4A22-A396-43573CFDDF75}" v="36" dt="2025-04-22T18:10:08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965" autoAdjust="0"/>
  </p:normalViewPr>
  <p:slideViewPr>
    <p:cSldViewPr snapToGrid="0">
      <p:cViewPr varScale="1">
        <p:scale>
          <a:sx n="62" d="100"/>
          <a:sy n="62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BCA60-31D0-4A6A-982B-F5122A75FA27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38E1-3E88-47D6-ADCD-DB8AC767E54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151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6DFF87E3-D5A5-A165-0151-52627B081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1DDF67B-904A-C3F6-4CEA-E1FEF88B51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3D171B45-4AE4-85D3-27A4-4B261AF2B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897BED51-D6EE-2744-EE74-DF550289C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2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EC3E4220-49BC-BB0D-26F1-D23005378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0E5A14C-6052-FA56-2DA5-E6D7B994F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81CF7CBC-0C8C-5D1D-A8A0-43E6AE16FE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A7275C70-1C8D-6195-FBC2-F5FDCBE17D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3381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DB67AB8-F7AF-FE16-6502-6DF31A00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4701D640-3E06-EE2D-D1AD-3A277C10D6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C6ED76C-5658-34E9-D5CF-45BEF5CFDB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8D2051AA-BAF7-BC72-C0D1-5A7D7F4E60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178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F2BE77F-69A8-7BD8-2375-E3AB679C7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F1000A47-F9E8-4190-FB48-B327BA3636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E0A70DB1-6C1F-2406-952B-B0BA12C1A2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63994D8-6C23-05DE-EC88-4EEEA4D203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28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9D3E1EE-A11C-983D-67DD-93DF1EAC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CEDFE04-3BE8-CC7F-B899-F3444E8CF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46A58C7-5916-0D09-870B-CF6CB5E3E5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CEC46EAA-AAD8-0556-BEA5-EE922FF621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02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399CC9E5-3E18-7B28-4FD3-A14ACE8C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ED8C06E8-77A6-ED28-91BA-29AA2C128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C6F39EBE-3C92-D582-9DD3-198BCDF2EE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4A39E304-41A3-3EFD-F4B0-DF81F0D6FB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44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CC2DB07-08D7-BC8A-1DA1-DCDC1844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2AE74016-D830-29D0-D864-CF11ED91A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AF1A3188-B737-83DF-86F4-60EF2537AC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5E556FA9-B166-7FDE-8B7B-E42434F26D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8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8A822F8-9581-7C32-CF64-81EE6E4B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7C6CEA7-4A7C-3E60-EFB2-886288AEE6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D35BD590-3FEC-0932-DDB1-89EC8DF396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31E7D082-E3C8-5800-CBE2-6A6028E589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A4B60E44-93DA-BC3D-BA4F-A4478D7D0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8A6B80A5-BD7B-E013-6220-7F7414C43E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B9ED3E01-4EB0-7890-0ADC-2A3729E26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2511DBD-9D49-0106-4EF4-3E45DAB93D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788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1A954B9A-7839-560E-E339-63EFDCF4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ED93EB66-CE55-4238-8103-11CF7D5AC8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FFE802A6-C67E-E2B7-2DC3-F3ECAFD5D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49C0B899-6EC9-8011-2F89-41D5EEC4AB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19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79BA546D-B5FF-DB46-24E4-795EC4600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7EC1D7C-4598-F9BA-665A-A0D02ABC6D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75B27A4-4C63-0F66-E6D1-00EA9A3C11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1D99D11F-1FFF-16E1-25E9-8ADD3AD383B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1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78728-E1B1-38B5-BEFD-03FD95A5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CB4214-48B0-36C2-A290-029BAB967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EC26D-F04A-1325-33EF-1E7D4DC5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8CA87-35C2-BB24-27D4-6F33A0EE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B1DC8-32C3-5445-CAAF-9EBAE544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847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5B72C-C234-C767-741E-FED9A8DE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2A4341-582F-8F39-8BAF-E2494AE36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D3AB3-9487-032B-4628-D1A619F0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5DEE2-7672-80B5-8193-6FF2C8F9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7185B-F36E-01CC-A8E4-5B31F4E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7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AFBA46-FE7D-E100-846E-562F60973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8AA5BB-5E0F-4E84-B8E5-F1D8D87BC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E9E69-DE9B-0899-9861-52FD2D75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23D03-0942-110E-9A57-EBD5A528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9599D-9C1D-5E24-7E2A-F690F3F8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263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1AF6E-8907-E9B4-A18F-6F8782E9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8AC0B-8142-BC05-7E24-3D2018E0C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0618-BD0A-EC8F-330A-0FCB81B1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45776-986E-FB46-74B6-271D8276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02DD06-1B1B-27C3-46AA-E0C8CA75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7610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6CD59-0D34-3515-A8E5-4EF6B933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FDB91-C8D5-A20C-8DA9-1C433EC5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E0AB08-6F4D-E09E-367A-7E68383A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F4939-0BB0-11C4-7A39-1C3242B5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D8ACB-B538-6E99-5CD9-73FBD19D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40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A6497-D18C-A01F-01AC-2740D854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3B12A-AC65-742F-9EBE-9F84F860C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79F7FB-7AFB-0538-35EE-A3BCADD5A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07344-EA68-EB0C-2313-FBFBA374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17A596-1618-7C97-C4A4-ED89630E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0B73D-3C46-6115-86DF-A588BDC5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49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E72E7-40F1-43A8-6AF0-73CEC75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94254-D77F-0B0B-7FAE-20B45F60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E5A608-0B22-EE65-9C63-933BB7783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7ADEC8-1ED6-1B16-7810-508C60EA7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2CC7F1-D89B-4FD8-6D84-9D0595B8D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1AD622-1F75-EE7B-11CE-0BE331D2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53BF2F-51F8-5D09-F98E-A9304660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6C1D9A-33E3-1CCF-B8EF-65BBA0DC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6128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4A500-9C44-1ED3-A743-786C524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DC5386-555B-1D43-FF75-6802C725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5C2BF2-C6DF-BC9A-D4C5-00168E90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109168-3351-8015-A8DC-6CB62326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1870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7F4C04-7ED2-E17F-11AE-44BBB3F0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2BC608-65E0-A27C-94D6-FEFC8944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E80853-417A-2DDC-4F93-6CAA100A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801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05071-BFCA-C7D0-DCC0-06361283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EBB06-6EB8-40F2-BFC2-85E9C62E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219DFB-3F1E-2536-639B-3FC9E393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F1AB6-3D78-6B3E-A838-0F66D562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4BBC6D-D602-FE32-4AA1-B37B01C2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D80F13-F693-7560-E6F0-67B40D77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887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F2EB0B-28BF-E3B6-E424-1D842DED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69D7FC-D845-5189-C8AD-C31303D17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EC07EC-0400-AF55-C991-B71F6EC8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CD5A60-F9F0-5C18-36A3-13015908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4DE38-F99F-E820-E5BE-AC554954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72DB21-B1F7-4C1D-F17F-E0D85AE4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019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C41129-FF53-1E82-63D4-F1BD07DD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DD5124-FF80-BB90-BC47-A26DEB867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9F2B4-606F-D1B5-9129-4A0D84E21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5173-0CBB-4FA1-9C67-9120453703E2}" type="datetimeFigureOut">
              <a:rPr lang="ca-ES" smtClean="0"/>
              <a:t>25/5/2025</a:t>
            </a:fld>
            <a:endParaRPr lang="ca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6DE77-E332-B9C6-E7D6-7B0BE62D1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35178-3410-57BB-F51C-3031CD7FD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3EDD-ADCD-4DC6-BA81-1453BDDE203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9256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EF7E986-5825-70A8-3984-C3B11BE9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20" y="0"/>
            <a:ext cx="6858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16C7247-DA34-E1B5-DF22-0D364E4E3587}"/>
              </a:ext>
            </a:extLst>
          </p:cNvPr>
          <p:cNvSpPr/>
          <p:nvPr/>
        </p:nvSpPr>
        <p:spPr>
          <a:xfrm>
            <a:off x="1660067" y="863029"/>
            <a:ext cx="7730676" cy="5000742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EB7E4F-0539-9CDB-3851-0ADF1D5CE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1" y="5186174"/>
            <a:ext cx="1844580" cy="11067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26C633C-2424-583A-CB25-DEB71B9DA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399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8B71AE-B4E3-DF42-0750-5AB734D3960E}"/>
              </a:ext>
            </a:extLst>
          </p:cNvPr>
          <p:cNvSpPr txBox="1"/>
          <p:nvPr/>
        </p:nvSpPr>
        <p:spPr>
          <a:xfrm>
            <a:off x="5149515" y="2281187"/>
            <a:ext cx="1520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800" dirty="0">
                <a:solidFill>
                  <a:srgbClr val="E5B877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12</a:t>
            </a:r>
            <a:endParaRPr lang="ca-ES" dirty="0">
              <a:solidFill>
                <a:srgbClr val="E5B877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25A679-7AFF-5827-9267-7ADF268A81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702" y="0"/>
            <a:ext cx="313101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B62FC6-0CCB-DEC5-B3A6-98AAE752C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807" y="0"/>
            <a:ext cx="2640932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30C23-85F8-F7F9-3FF9-3584C8E39B4C}"/>
              </a:ext>
            </a:extLst>
          </p:cNvPr>
          <p:cNvSpPr txBox="1"/>
          <p:nvPr/>
        </p:nvSpPr>
        <p:spPr>
          <a:xfrm>
            <a:off x="4228413" y="3575405"/>
            <a:ext cx="3133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  <a:t>Virtuts d’un bon membre</a:t>
            </a:r>
            <a:b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</a:br>
            <a: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  <a:t>de l’Equip d’Animació</a:t>
            </a:r>
          </a:p>
        </p:txBody>
      </p:sp>
    </p:spTree>
    <p:extLst>
      <p:ext uri="{BB962C8B-B14F-4D97-AF65-F5344CB8AC3E}">
        <p14:creationId xmlns:p14="http://schemas.microsoft.com/office/powerpoint/2010/main" val="1122998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D6755711-CB82-4607-396B-55D15CB9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2D43F833-2A8A-DC4E-87B6-0EA549D84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405576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Generositat</a:t>
                      </a:r>
                      <a:endParaRPr lang="ca-ES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A79FB30C-1DBD-A045-B73E-249F1369A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011815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EB2219C4-C026-A413-F8E2-9F2AE6B56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463728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E993C93B-4290-B009-57A2-98F1EED39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240270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F9A34812-01FC-FEB3-6DBF-8CEFFBB57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416637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321253CA-0F1B-C06E-174B-FB49E372B1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528723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343F3A69-9F80-98A5-21B6-FB649E82011F}"/>
              </a:ext>
            </a:extLst>
          </p:cNvPr>
          <p:cNvSpPr txBox="1"/>
          <p:nvPr/>
        </p:nvSpPr>
        <p:spPr>
          <a:xfrm>
            <a:off x="6317636" y="3620214"/>
            <a:ext cx="566699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Desapareix quan fan falta mans.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s’implica si treu benefici personal.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S’implica massa i perd l’equilibri.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És generós per ser vist i apreciat. 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9C003DD8-B462-FD91-14C9-E943A7AE83DD}"/>
              </a:ext>
            </a:extLst>
          </p:cNvPr>
          <p:cNvSpPr txBox="1"/>
          <p:nvPr/>
        </p:nvSpPr>
        <p:spPr>
          <a:xfrm>
            <a:off x="157316" y="1035014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Està disponible per ajudar.</a:t>
            </a:r>
            <a:endParaRPr lang="ca-ES" sz="2000" b="1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Ofereix el seu temps i talents de manera gratuïta: actitud de servei.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És solidari amb els més necessitats.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D9D81319-9B01-D965-2DAB-85F11B5F4D69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620B5712-0A92-5E49-0221-B2239CF9709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CD2A696D-0D52-B3CE-36EF-A811951ED949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CA709267-1EB6-7478-45AE-6BCD1B0550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10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5161C101-F155-F8AD-A63C-176F09C30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991251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AE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557D2908-DBC0-2EB7-8548-EE4753A2E646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 pot comptar amb ell davant qualsevol necessitat.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Gestiona bé el seu temps: sap treure temps si cal.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Té un ull sensible davant les necessitats dels altres.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Està implicat en alguna tasca solidària, té qualque compromís solidari: Proide, Acció Social, voluntariat...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AADD32-2FCC-8D71-11BD-168B2252DD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881" b="13017"/>
          <a:stretch/>
        </p:blipFill>
        <p:spPr>
          <a:xfrm>
            <a:off x="7354954" y="123272"/>
            <a:ext cx="3527288" cy="26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155D2434-2AA9-289C-955C-240720449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4BB55639-68D3-2C5D-63DE-8067A587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77482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Humilitat</a:t>
                      </a:r>
                      <a:endParaRPr lang="ca-ES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79B43CAB-F2DD-8331-6B7E-9708FE807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96006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77977EAB-D15A-CEC2-E1FE-E72AE45A7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351581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 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1A93C8B7-F297-388E-20B4-10BFE71A0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754771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84E0A231-2E27-F2D9-D7EF-39B53FFFC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719425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60AD3EC0-C829-B73B-55F1-00D630C46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2520517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C8A18530-1663-8800-20F7-C23CF5FD6FEB}"/>
              </a:ext>
            </a:extLst>
          </p:cNvPr>
          <p:cNvSpPr txBox="1"/>
          <p:nvPr/>
        </p:nvSpPr>
        <p:spPr>
          <a:xfrm>
            <a:off x="6317636" y="3620214"/>
            <a:ext cx="566699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Viu dels mèrits del passat, lligat al que ell va fer o va viure.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parla de la seva realitat i la seva visió.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Li agrada figurar i és mou per quedar bé.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És poc flexible davant els canvis.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Ja ho sap fer tot. 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1BEF6316-9A00-A119-A19E-6A8EF0CAAB8D}"/>
              </a:ext>
            </a:extLst>
          </p:cNvPr>
          <p:cNvSpPr txBox="1"/>
          <p:nvPr/>
        </p:nvSpPr>
        <p:spPr>
          <a:xfrm>
            <a:off x="157316" y="1188903"/>
            <a:ext cx="593868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Està obert per aprendre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És conscient dels seus talents i ombres.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Sap qüestionar-se  a si mateix i a la realitat.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BEAD6ABF-56A4-9673-1F3F-387D83ABED9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3696A86D-EA7B-920F-CA0D-7488F10FBF7E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7A8998DF-BB29-3AB6-2B4C-5E5540541F08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6ABF69D9-4101-D835-04F5-CA40FF04839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11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B7C686AC-6F6B-BCC6-A001-A54D54871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680814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B996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D62D469-FD9C-FF3A-C2F7-F05145012CAC}"/>
              </a:ext>
            </a:extLst>
          </p:cNvPr>
          <p:cNvSpPr txBox="1"/>
          <p:nvPr/>
        </p:nvSpPr>
        <p:spPr>
          <a:xfrm>
            <a:off x="207372" y="3718555"/>
            <a:ext cx="5888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Està cursant algun tipus de formació.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Està al dia en tot el que es mou en el món educatiu, pastoral i de gestió.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Disposat a sortir de la seva zona de confort (viatjar, llegir, formar part d’un nou equip...)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Parla de les seves mancances, no amaga el propis errors, expressa el que li queda per aprendre.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Té un bon equilibri emocional i no s’esgota en la feina.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BE0165-1D53-3711-89F5-0663877126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5652" b="22125"/>
          <a:stretch/>
        </p:blipFill>
        <p:spPr>
          <a:xfrm>
            <a:off x="7050156" y="74847"/>
            <a:ext cx="4401011" cy="27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07A83110-E211-EC53-CFBA-D4F5C85B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E0C64687-E512-6027-F100-16B009778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01436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Saviesa</a:t>
                      </a:r>
                      <a:endParaRPr lang="ca-ES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CA84CD92-84B4-90AB-DA45-08C3BD5A5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282126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59D82BB2-ED9E-E133-D748-E48932265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131709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68364768-4569-FF50-6164-D9043CB9BD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175401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251265AA-21A7-E694-0AEB-499E2D7BC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571490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C680A7EE-543A-82FB-B1DD-74000C3BA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969526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000F7556-461F-1A96-280C-4A742C30818B}"/>
              </a:ext>
            </a:extLst>
          </p:cNvPr>
          <p:cNvSpPr txBox="1"/>
          <p:nvPr/>
        </p:nvSpPr>
        <p:spPr>
          <a:xfrm>
            <a:off x="6317636" y="3620214"/>
            <a:ext cx="5666991" cy="2723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Parla sense tenir en compte on és o amb qui està.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Li falta pedagogia.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És indiscret, dona informació sensible a qui no correspon.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Erudit, però sense aterrar el que sap.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Persegueix les equivocacions dels altres.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Evita confrontar els altres.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Parla massa, ha de demostrar que sap de tot, li agrada ser el centre.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613D457B-939B-241B-20BF-4393792D9507}"/>
              </a:ext>
            </a:extLst>
          </p:cNvPr>
          <p:cNvSpPr txBox="1"/>
          <p:nvPr/>
        </p:nvSpPr>
        <p:spPr>
          <a:xfrm>
            <a:off x="157316" y="1035015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Actua amb prudència i mesura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Té coneixements i experiència.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Aplica el que sap.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Té un fort sentit d’humanitat.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C92AA739-7C37-E489-6ABE-1211F04C4BA2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39F2E641-E018-68B8-87FB-D01B885B2A4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7F9AC233-EE6A-1AAC-480A-53070558696F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7EFA00A8-A4D4-D62F-A0A9-29A8C7AECD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12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B102C0DD-6EF1-67E7-88D8-8A1443411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982039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DF5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6DB502D-2DF4-7E86-A963-03D1AC83A08E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Tracta els temes amb transparència i claredat.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constructiu amb la informació de que disposa.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sagaç, intel·ligent, pràctic...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Parla des del cor, des de l’experiència de vida.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pacient, comprensiu amb les limitacions i errades humanes.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Sap quan ser exigent i quan ser indulgent.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Té formació en acompanyament de persones.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568229-5946-154C-64C6-B433E3D0E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266" b="18841"/>
          <a:stretch/>
        </p:blipFill>
        <p:spPr>
          <a:xfrm>
            <a:off x="7142920" y="97429"/>
            <a:ext cx="4119460" cy="27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FB1A2D96-50D0-FEC7-9E10-4EF697DED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9625F35D-04DD-C9E7-0EE6-34FAE0FB8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587600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Discerniment</a:t>
                      </a:r>
                      <a:endParaRPr lang="ca-ES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BA10FC34-BC5F-430E-F24B-C60E9168F4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869457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D57D3477-FF79-DB1A-7371-9CCF3AC5D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222481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393FC097-9D9B-88EA-CB62-01308B657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556972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778F69E8-4DB3-CBBF-5DFF-DDA5350A1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72763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6038E96C-5614-6F61-2182-F382D54A8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315464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499F65E9-49F1-947E-9E32-AA31027B14BF}"/>
              </a:ext>
            </a:extLst>
          </p:cNvPr>
          <p:cNvSpPr txBox="1"/>
          <p:nvPr/>
        </p:nvSpPr>
        <p:spPr>
          <a:xfrm>
            <a:off x="6317636" y="3620214"/>
            <a:ext cx="566699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Es deixa influir per les emocions.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Segueix cegament els consells dels altres.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Decideix per aspectes accessoris, no fonamentals.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Actua precipitadament, per llevar-se de damunt la preocupació.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té presents els criteris institucionals.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És autoritari.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Li costa prendre decisions.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5E07C7BB-2FC1-06E9-FFE1-F242CB0A4109}"/>
              </a:ext>
            </a:extLst>
          </p:cNvPr>
          <p:cNvSpPr txBox="1"/>
          <p:nvPr/>
        </p:nvSpPr>
        <p:spPr>
          <a:xfrm>
            <a:off x="157316" y="1035015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Escull criteris pertinents al prendre decisions.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Pren decisions alineades amb els criteris institucionals.</a:t>
            </a:r>
            <a:endParaRPr lang="ca-ES" sz="2000" b="1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Dona raons de les seves decisions.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E61F6977-4B9C-66F9-81BA-D9AE794240B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8CE9DF4E-1AA9-4F66-0D46-BEC849FE56D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F00BB8AF-21A5-6103-154B-5DCCB48BF97B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C4B3EB81-C651-7EC1-A33C-62F0A40E6C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13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60B68B34-95C6-6421-61F1-3A4F94B47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90275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1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2485214-D1BD-4116-5C46-690E70F8A163}"/>
              </a:ext>
            </a:extLst>
          </p:cNvPr>
          <p:cNvSpPr txBox="1"/>
          <p:nvPr/>
        </p:nvSpPr>
        <p:spPr>
          <a:xfrm>
            <a:off x="207372" y="3718555"/>
            <a:ext cx="58886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Escolta totes les possibles opcions davant una decisió.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Escolta les persones implicades, dialoga, treballa en cooperatiu, passa entrevistes...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Distingeix entre l’objectiu i el subjectiu.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Busca assessorament, consell, davant les decisions importants. Sap demanar ajuda.</a:t>
            </a:r>
          </a:p>
          <a:p>
            <a:pPr>
              <a:buClr>
                <a:schemeClr val="dk1"/>
              </a:buClr>
              <a:buSzPts val="2400"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Deixa reposar les grans decisions.</a:t>
            </a:r>
          </a:p>
          <a:p>
            <a:pPr>
              <a:buClr>
                <a:schemeClr val="dk1"/>
              </a:buClr>
              <a:buSzPts val="2400"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Comunica de manera pedagògica el resultat del discerniment.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ca-ES" sz="2000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D42E97-324B-617B-4608-9031E749D1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092" b="16909"/>
          <a:stretch/>
        </p:blipFill>
        <p:spPr>
          <a:xfrm>
            <a:off x="7142922" y="95019"/>
            <a:ext cx="3996434" cy="27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6AD6AD31-407F-5846-8729-F2AE953DF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02E843C5-22B3-A2B1-8A8E-2CDEC2B75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944994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Eficiència</a:t>
                      </a:r>
                      <a:endParaRPr lang="ca-ES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432262BF-DC9A-9D99-00A8-9329D9F69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934688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FB5949D1-BED5-8499-4FFF-44871CC5C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974016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164CD68F-CAC2-19D3-EDB0-178F1DF1A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448150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FE789331-0CBC-CA89-B9D1-25F81110A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5153772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409F708A-D939-2D0A-DE66-ADA4E25918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765119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7C61A806-F864-BDE4-3122-D485EC3E06FE}"/>
              </a:ext>
            </a:extLst>
          </p:cNvPr>
          <p:cNvSpPr txBox="1"/>
          <p:nvPr/>
        </p:nvSpPr>
        <p:spPr>
          <a:xfrm>
            <a:off x="6317636" y="3620214"/>
            <a:ext cx="566699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Va per lliure.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és resolutiu i cal que altres persones acabin intervenint.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planifica i tarda molt en aconseguir els seus objectius.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segueix la Guia d’acolliment, seguiment i acompanyament del Districte.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Dedica el temps a altres responsabilitats.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40568D6E-86EA-C3F4-04BA-96C971CF7435}"/>
              </a:ext>
            </a:extLst>
          </p:cNvPr>
          <p:cNvSpPr txBox="1"/>
          <p:nvPr/>
        </p:nvSpPr>
        <p:spPr>
          <a:xfrm>
            <a:off x="157316" y="881127"/>
            <a:ext cx="593868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Resol conflictes i problemes de manera adient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Executa les seves tasques i responsabilitats amb diligència.</a:t>
            </a:r>
            <a:endParaRPr lang="ca-ES" sz="2000" b="1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És responsable de la gestió. Sap delegar.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Anima a partir dels objectius de l’equip.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57BFB842-320E-B477-DF73-CB31FB9704E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9305465B-6D32-77B0-32B1-93746B27B48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A8BEE711-E712-D8FC-9002-C0040E84D0B4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039F78ED-5076-7E83-0948-8BC4971634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14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EEF3AA60-8054-9D05-6303-678ABC1AC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279402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EF3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9206742-7F5A-CBAC-C3FB-8E4CD6A442DD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Soluciona els problemes del dia a dia de les obres educatives.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fa responsable del pla estratègic de l’obra educativa i del sector.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Media en els conflictes per arribar a acords satisfactoris per a les parts implicades.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Segueix els protocols establerts pel sector i el Districte.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E807F33-ACFB-0256-F453-BBAAF57CFF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23" t="15092" b="9964"/>
          <a:stretch/>
        </p:blipFill>
        <p:spPr>
          <a:xfrm>
            <a:off x="7580243" y="110021"/>
            <a:ext cx="3286288" cy="26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D74AD12F-C1BC-20FD-539B-16EF3901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0813BBB3-1AC3-52B5-001A-BDED4A907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341907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Perspectiva global</a:t>
                      </a:r>
                      <a:endParaRPr lang="ca-ES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7A56D553-4357-BA21-C8F7-B0ABAFA53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667812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C352F98B-A669-33F3-8C67-41A0152B3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467785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D30B7E5D-D0EE-0EEF-9D8A-C04D266EC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538500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EE81128B-347E-0DCC-583A-0C9E16EF7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780962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393944F9-5261-48B6-4D65-7C87FE3DDF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483522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62771E95-9A54-1EBC-BC86-C87CC0B7197A}"/>
              </a:ext>
            </a:extLst>
          </p:cNvPr>
          <p:cNvSpPr txBox="1"/>
          <p:nvPr/>
        </p:nvSpPr>
        <p:spPr>
          <a:xfrm>
            <a:off x="6317636" y="3620214"/>
            <a:ext cx="566699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s’implica en àmbits locals i semblats al propi.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es compromès en el que domina o és responsable.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s’implica en les trobades entre directors de centre i directors de comunitat.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Es bloqueja o genera tensió davant la diversitat social, cultural, sexual, religiosa...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A9A5AE7D-1C3C-9D1E-D7D3-016DCADAD343}"/>
              </a:ext>
            </a:extLst>
          </p:cNvPr>
          <p:cNvSpPr txBox="1"/>
          <p:nvPr/>
        </p:nvSpPr>
        <p:spPr>
          <a:xfrm>
            <a:off x="157316" y="727239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Té una apertura universal, més enllà de la dimensió local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Acull la diversitat.</a:t>
            </a:r>
            <a:endParaRPr lang="ca-ES" sz="2000" b="1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  <a:ea typeface="Arial"/>
              <a:cs typeface="Arial"/>
              <a:sym typeface="Arial"/>
            </a:endParaRP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Coneix el món lasal·lià i els reptes globals de la Institució.</a:t>
            </a:r>
          </a:p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Té una visió holística, integral.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90CCF9E2-E023-43BC-90ED-A267A70684E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EF33C505-2ADF-970D-EF18-FF9111C5914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96977B39-0D26-4E78-7E09-FD6093B6867D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5443B415-A20D-C52A-0FD1-FC5F798969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15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940B821C-E78F-B115-52C4-A5F739713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701411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gradFill flip="none" rotWithShape="1">
                      <a:gsLst>
                        <a:gs pos="5000">
                          <a:srgbClr val="F2EAD3"/>
                        </a:gs>
                        <a:gs pos="100000">
                          <a:srgbClr val="FAF2DF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D337860-6749-AF4F-36BE-65E1BD9FD84C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Coneix altres obres educatives i socioeducatives.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Participa en trobades lasal·lianes en RELEM, a Roma, o altres indrets.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Ha segut voluntari en algun projecte de Proide o altra ONG.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Forma part d'algun grup de treball intersectorial o regional.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Col·labora en la formació d’educadors d’altres centres.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Té coneixements d’altres institucions.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06FB53-D83A-9B6B-AC57-C9F183ABB1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615" b="12848"/>
          <a:stretch/>
        </p:blipFill>
        <p:spPr>
          <a:xfrm>
            <a:off x="7301946" y="85219"/>
            <a:ext cx="3566282" cy="26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57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6B9C0-3151-562A-740B-84DA8EFD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83071F02-235C-6DD1-0739-4900A3F97387}"/>
              </a:ext>
            </a:extLst>
          </p:cNvPr>
          <p:cNvGrpSpPr/>
          <p:nvPr/>
        </p:nvGrpSpPr>
        <p:grpSpPr>
          <a:xfrm>
            <a:off x="178807" y="0"/>
            <a:ext cx="11701913" cy="6858000"/>
            <a:chOff x="490087" y="0"/>
            <a:chExt cx="11701913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9C6F50C9-5037-4A05-C188-5905CF080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F1DF67A-B8D3-B890-841D-47C80C5D5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0982" y="0"/>
              <a:ext cx="3131018" cy="6858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D9AF0A3-8577-64D3-E8AA-E94705641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087" y="0"/>
              <a:ext cx="2640932" cy="68580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A86E54-4697-B6D5-C430-2150FE51DEF0}"/>
              </a:ext>
            </a:extLst>
          </p:cNvPr>
          <p:cNvSpPr txBox="1"/>
          <p:nvPr/>
        </p:nvSpPr>
        <p:spPr>
          <a:xfrm>
            <a:off x="4228413" y="3575405"/>
            <a:ext cx="3133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  <a:t>Virtuts d’un bon membre</a:t>
            </a:r>
            <a:b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</a:br>
            <a: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  <a:t>de l’Equip d’Animació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70E8B96-0DD1-AC36-C6C6-9B2D62E6D419}"/>
              </a:ext>
            </a:extLst>
          </p:cNvPr>
          <p:cNvSpPr/>
          <p:nvPr/>
        </p:nvSpPr>
        <p:spPr>
          <a:xfrm>
            <a:off x="1696278" y="863029"/>
            <a:ext cx="6858000" cy="4962418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731893-2411-7E85-3EBC-45A184D135DF}"/>
              </a:ext>
            </a:extLst>
          </p:cNvPr>
          <p:cNvSpPr/>
          <p:nvPr/>
        </p:nvSpPr>
        <p:spPr>
          <a:xfrm>
            <a:off x="1616766" y="863029"/>
            <a:ext cx="7596954" cy="4962418"/>
          </a:xfrm>
          <a:prstGeom prst="rect">
            <a:avLst/>
          </a:prstGeom>
          <a:solidFill>
            <a:srgbClr val="343F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b="0" i="0" noProof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“Heu de treballar amb tot l'esforç perquè la vostra fe vagi acompanyada de la virtut; </a:t>
            </a:r>
          </a:p>
          <a:p>
            <a:pPr algn="ctr"/>
            <a:r>
              <a:rPr lang="ca-ES" sz="2400" b="0" i="0" noProof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la virtut, del coneixement;  </a:t>
            </a:r>
          </a:p>
          <a:p>
            <a:pPr algn="ctr"/>
            <a:r>
              <a:rPr lang="ca-ES" sz="2400" b="0" i="0" noProof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el coneixement, del domini d'un mateix; </a:t>
            </a:r>
          </a:p>
          <a:p>
            <a:pPr algn="ctr"/>
            <a:r>
              <a:rPr lang="ca-ES" sz="2400" b="0" i="0" noProof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el domini, de la constància; </a:t>
            </a:r>
          </a:p>
          <a:p>
            <a:pPr algn="ctr"/>
            <a:r>
              <a:rPr lang="ca-ES" sz="2400" b="0" i="0" noProof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la constància, de la pietat;  </a:t>
            </a:r>
          </a:p>
          <a:p>
            <a:pPr algn="ctr"/>
            <a:r>
              <a:rPr lang="ca-ES" sz="2400" b="0" i="0" noProof="0" dirty="0">
                <a:solidFill>
                  <a:srgbClr val="E8EAED"/>
                </a:solidFill>
                <a:effectLst/>
                <a:latin typeface="Segoe Print" panose="02000600000000000000" pitchFamily="2" charset="0"/>
              </a:rPr>
              <a:t>la pietat, de l'estimació fraterna; l'estimació fraterna, de l'amor.”</a:t>
            </a:r>
          </a:p>
          <a:p>
            <a:pPr algn="ctr"/>
            <a:endParaRPr lang="ca-ES" sz="2400" noProof="0" dirty="0">
              <a:solidFill>
                <a:srgbClr val="E8EAED"/>
              </a:solidFill>
              <a:latin typeface="Segoe Print" panose="02000600000000000000" pitchFamily="2" charset="0"/>
            </a:endParaRPr>
          </a:p>
          <a:p>
            <a:pPr algn="ctr"/>
            <a:r>
              <a:rPr lang="ca-ES" sz="2400" noProof="0" dirty="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</a:rPr>
              <a:t>2 Pe 1, 5-7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6AFFBA3-83F7-0920-12B0-1B390552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1" y="5186174"/>
            <a:ext cx="1844580" cy="11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B57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5A731-B587-30A1-04BB-03F66A595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71AAACCF-9D38-9445-5784-1C236FEC76C6}"/>
              </a:ext>
            </a:extLst>
          </p:cNvPr>
          <p:cNvGrpSpPr/>
          <p:nvPr/>
        </p:nvGrpSpPr>
        <p:grpSpPr>
          <a:xfrm>
            <a:off x="178807" y="0"/>
            <a:ext cx="11701913" cy="6858000"/>
            <a:chOff x="490087" y="0"/>
            <a:chExt cx="11701913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99EB229-D548-E704-B512-C54D744B3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FAFC9DB-18B2-1923-04DA-C04765CE0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60982" y="0"/>
              <a:ext cx="3131018" cy="6858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6A3E2F3-7BC3-4240-62EA-D590CE5D1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087" y="0"/>
              <a:ext cx="2640932" cy="68580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B336CF-78B6-88B0-D22A-A3234E4E881A}"/>
              </a:ext>
            </a:extLst>
          </p:cNvPr>
          <p:cNvSpPr txBox="1"/>
          <p:nvPr/>
        </p:nvSpPr>
        <p:spPr>
          <a:xfrm>
            <a:off x="4228413" y="3575405"/>
            <a:ext cx="3133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  <a:t>Virtuts d’un bon membre</a:t>
            </a:r>
            <a:b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</a:br>
            <a:r>
              <a:rPr lang="ca-ES" sz="2100" noProof="0" dirty="0">
                <a:solidFill>
                  <a:srgbClr val="EAC485"/>
                </a:solidFill>
                <a:latin typeface="Indivisa Text Sans" pitchFamily="50" charset="0"/>
              </a:rPr>
              <a:t>de l’Equip d’Animació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FD4D32E-BDEC-53D1-234C-68F56ADB4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1" y="5186174"/>
            <a:ext cx="1844580" cy="11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5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/>
          <p:cNvGraphicFramePr/>
          <p:nvPr>
            <p:extLst>
              <p:ext uri="{D42A27DB-BD31-4B8C-83A1-F6EECF244321}">
                <p14:modId xmlns:p14="http://schemas.microsoft.com/office/powerpoint/2010/main" val="3499456993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Pertinença</a:t>
                      </a:r>
                      <a:endParaRPr lang="ca-ES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1025678310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/>
          <p:cNvGraphicFramePr/>
          <p:nvPr>
            <p:extLst>
              <p:ext uri="{D42A27DB-BD31-4B8C-83A1-F6EECF244321}">
                <p14:modId xmlns:p14="http://schemas.microsoft.com/office/powerpoint/2010/main" val="311145829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/>
          <p:cNvGraphicFramePr/>
          <p:nvPr>
            <p:extLst>
              <p:ext uri="{D42A27DB-BD31-4B8C-83A1-F6EECF244321}">
                <p14:modId xmlns:p14="http://schemas.microsoft.com/office/powerpoint/2010/main" val="2310159169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/>
          <p:cNvGraphicFramePr/>
          <p:nvPr>
            <p:extLst>
              <p:ext uri="{D42A27DB-BD31-4B8C-83A1-F6EECF244321}">
                <p14:modId xmlns:p14="http://schemas.microsoft.com/office/powerpoint/2010/main" val="3162259467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/>
          <p:cNvGraphicFramePr/>
          <p:nvPr>
            <p:extLst>
              <p:ext uri="{D42A27DB-BD31-4B8C-83A1-F6EECF244321}">
                <p14:modId xmlns:p14="http://schemas.microsoft.com/office/powerpoint/2010/main" val="2667417677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/>
          <p:cNvSpPr txBox="1"/>
          <p:nvPr/>
        </p:nvSpPr>
        <p:spPr>
          <a:xfrm>
            <a:off x="6317636" y="3620214"/>
            <a:ext cx="5666991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Parla en tercera persona quan parla de la Institució.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Diu coses com: “El que ens fan fer des de Madrid”.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Critica de manera no-constructiva persones o situacions.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Genera problemes amb l’autoritat, excessivament crític.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Evita prendre partit. No se tira a la piscina.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9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s’implica en el que li agrada.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a-ES" noProof="0"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157316" y="727238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Identificat amb el projecte La Salle a nivell vivencial.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Assumeix de manera integral que forma part d’una institució.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Connectat més enllà de les escoles, amb sentit de sector i de Districte.</a:t>
            </a:r>
            <a:endParaRPr lang="ca-ES" noProof="0" dirty="0">
              <a:solidFill>
                <a:schemeClr val="accent6">
                  <a:lumMod val="50000"/>
                </a:schemeClr>
              </a:solidFill>
              <a:latin typeface="Indivisa Text Sans" pitchFamily="50" charset="0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/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4</a:t>
            </a:fld>
            <a:endParaRPr lang="ca-ES" noProof="0" dirty="0"/>
          </a:p>
        </p:txBody>
      </p:sp>
      <p:graphicFrame>
        <p:nvGraphicFramePr>
          <p:cNvPr id="100" name="Google Shape;100;p1"/>
          <p:cNvGraphicFramePr/>
          <p:nvPr>
            <p:extLst>
              <p:ext uri="{D42A27DB-BD31-4B8C-83A1-F6EECF244321}">
                <p14:modId xmlns:p14="http://schemas.microsoft.com/office/powerpoint/2010/main" val="117193690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4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D8C34B5-645F-E4C3-7BAF-F32028056F9C}"/>
              </a:ext>
            </a:extLst>
          </p:cNvPr>
          <p:cNvSpPr txBox="1"/>
          <p:nvPr/>
        </p:nvSpPr>
        <p:spPr>
          <a:xfrm>
            <a:off x="207372" y="3718555"/>
            <a:ext cx="58886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Coneix les resolucions de l’Assemblea de Districte.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Participa en la diversitat de trobades de sector i de Districte.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Implicat en la formació en identitat dels educadors, especialment dels nous.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Coneix i es relaciona amb altres membres d’altres sectors.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Recolza tasques i persones que no són de la seva immediata responsabilitat.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Suma cap el “junts i per associació”.</a:t>
            </a:r>
          </a:p>
          <a:p>
            <a:endParaRPr lang="ca-ES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9240BD-25CA-9799-FA16-0160895A0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984" y="135574"/>
            <a:ext cx="5454511" cy="268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A96CEB18-7667-07B9-CCB5-0926A474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8A4D7689-17AE-16C6-FBE0-9D89A4795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841275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Visió de futur</a:t>
                      </a:r>
                      <a:endParaRPr lang="ca-ES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F5097EA4-FEDC-24B7-073F-53D864515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496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2CF22C40-FD28-9B3C-0CD2-256A4B49D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76610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203A8257-628B-3E45-F91A-44397520A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4424300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CAA69F6D-C590-BB9A-D548-140BF3453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194349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EACD85A4-8E53-5BB6-8187-B44B31387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157673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A14D201E-73EA-0E26-ED55-000040B92980}"/>
              </a:ext>
            </a:extLst>
          </p:cNvPr>
          <p:cNvSpPr txBox="1"/>
          <p:nvPr/>
        </p:nvSpPr>
        <p:spPr>
          <a:xfrm>
            <a:off x="6317636" y="3620214"/>
            <a:ext cx="566699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s’implica en innovacions i canvis significatius.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Enyora els temps passats i les estructures ja no funcionals.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Està pendent del que els Germans decideixen.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És complaent amb l’autoritat, acrític.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80E260D3-6D3F-79CA-0173-865C331EF38A}"/>
              </a:ext>
            </a:extLst>
          </p:cNvPr>
          <p:cNvSpPr txBox="1"/>
          <p:nvPr/>
        </p:nvSpPr>
        <p:spPr>
          <a:xfrm>
            <a:off x="157316" y="1035014"/>
            <a:ext cx="593868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Visualitza el futur a curt, mig i llarg termini.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Planifica com fer possible el futur.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Genera estratègies i accions concretes.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Viu la missió des d’una espiritualitat activa.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85466412-3FFF-E8A6-D46F-5BEE0613585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C438CE31-1205-2865-719B-133F337A6D3C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2C23C813-D0CA-7F5C-D193-D0384B3E7E91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B0B0847D-96C0-7C84-B342-0FAB2ED795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5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452794EC-9C09-6B35-AB0A-53A948750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378924"/>
              </p:ext>
            </p:extLst>
          </p:nvPr>
        </p:nvGraphicFramePr>
        <p:xfrm>
          <a:off x="6298826" y="71966"/>
          <a:ext cx="5808150" cy="2764358"/>
        </p:xfrm>
        <a:graphic>
          <a:graphicData uri="http://schemas.openxmlformats.org/drawingml/2006/table">
            <a:tbl>
              <a:tblPr firstRow="1" bandRow="1">
                <a:noFill/>
                <a:effectLst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35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EFE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5408886-0824-D8D9-1579-A4921E07A43C}"/>
              </a:ext>
            </a:extLst>
          </p:cNvPr>
          <p:cNvSpPr txBox="1"/>
          <p:nvPr/>
        </p:nvSpPr>
        <p:spPr>
          <a:xfrm>
            <a:off x="207372" y="3718555"/>
            <a:ext cx="5888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proactiu a l’hora d’establir i d’avaluar el pla estratègic del sector.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Està implicat en desenvolupar projectes d’innovació educativa i pastoral.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Fa qüestions incòmodes, sap on es juga el futur.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Participa en equips o grups de treball del Districte.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Anhela una vivència de la fe més fraterna, personalitzada i profunda.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0CC6C6-CEE0-C0A3-5285-9177C645C9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182" b="12411"/>
          <a:stretch/>
        </p:blipFill>
        <p:spPr>
          <a:xfrm>
            <a:off x="7448766" y="96265"/>
            <a:ext cx="3571378" cy="27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707641E6-0536-0A02-257F-436B8ED0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3813CBAA-4528-96E8-1401-3ACCDD898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361556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Gravetat</a:t>
                      </a:r>
                      <a:endParaRPr lang="ca-ES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E587145F-1323-8E97-B05E-7EE8CFBB2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999090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95677B39-1AF7-6251-9815-73148BA0F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475332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44A21432-FBEB-D4AF-93C8-571A9C220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670310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E3F85F3F-6F18-243B-C7F2-D4914DBB4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718389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4A16360B-64F6-A545-A544-F86C7583A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8701995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AC47BC25-59B8-D417-4AA3-EB1BBA7043F0}"/>
              </a:ext>
            </a:extLst>
          </p:cNvPr>
          <p:cNvSpPr txBox="1"/>
          <p:nvPr/>
        </p:nvSpPr>
        <p:spPr>
          <a:xfrm>
            <a:off x="6317636" y="3620214"/>
            <a:ext cx="566699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Fa comentaris sense criteri consistent.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és seriós amb els seus compromisos.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Es preocupa per solucionar els problemes urgents sense tenir suficientment en compte els valors institucionals.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Transmet mirada curta, miop, de repetició, amb pessimisme.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Pren decisions massa de pressa, amb impulsivitat, sense consultar.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BFEC0574-49CE-DC0E-3DE4-5CA1784CF35F}"/>
              </a:ext>
            </a:extLst>
          </p:cNvPr>
          <p:cNvSpPr txBox="1"/>
          <p:nvPr/>
        </p:nvSpPr>
        <p:spPr>
          <a:xfrm>
            <a:off x="157316" y="727238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Conscient de la magnitud de la seva responsabilitat.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Comprèn les repercussions de les decisions personals i de l’equip.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Entén i practica la fidelitat creativa.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Té clara l’opció pels pobres.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B4E900FE-8D3D-3FA2-7AA4-76B720685D1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D2E46CB6-A11F-4A4A-EB38-A7E0C0C89B3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373122C7-99A9-3301-7EFC-6E3EA02F464A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15162B64-D936-4EEF-400B-0AEED7DC1E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6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A4344F61-6CB9-8C7C-0C8B-52A6817003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878640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936D405-C7E9-A612-58E9-198CD2823DC3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Expressa els avantatges i desavantatges dels canvis i decisions, especialment en tot el que afecta a persones, treballadors, famílies.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proactiu en projectes d’envergadura com NCA.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sensible i proactiu amb l’atenció als pobres.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Valora la herència rebuda però també els reptes que la Assemblea de la MEL ha fet.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 pot confiar en que es farà responsable davant de terceres persones o altres institucions.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Comunica esperança, profunditat, mirada de fe...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C456D8-D99A-831F-6DBA-1A272A356D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246" b="16351"/>
          <a:stretch/>
        </p:blipFill>
        <p:spPr>
          <a:xfrm>
            <a:off x="7156012" y="118304"/>
            <a:ext cx="4068580" cy="26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7B72900C-FE4E-FB07-A313-B3B5A98A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9CE3E4EE-7A84-693F-F97C-AB32E0F29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183535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Zel</a:t>
                      </a:r>
                      <a:endParaRPr lang="ca-ES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B84AAF2F-F016-B562-E8B9-0589E7079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062488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50799AA3-742A-69A6-C9B5-FE5BC1C39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303108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45220AB5-3B06-4BFC-DE57-C0B0A2B15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938070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A2C4EFFD-456F-B481-71DD-BD6B38D48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4160539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35784809-8210-D41E-726C-3E021DB3F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193266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F79F719F-C8DF-12B9-3133-2901868EBC9C}"/>
              </a:ext>
            </a:extLst>
          </p:cNvPr>
          <p:cNvSpPr txBox="1"/>
          <p:nvPr/>
        </p:nvSpPr>
        <p:spPr>
          <a:xfrm>
            <a:off x="6317636" y="3620214"/>
            <a:ext cx="566699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actua, espera que el temps ho solucioni.</a:t>
            </a:r>
          </a:p>
          <a:p>
            <a:r>
              <a:rPr lang="ca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Ajorna les decisions.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Fuig davant de “patates calentes”.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prioritza i dedica les seves forces a problemes secundaris.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Tot li pareix un món, s’ofega en un got d’aigua.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837B6B21-BD2C-260E-2E37-C5029098B89B}"/>
              </a:ext>
            </a:extLst>
          </p:cNvPr>
          <p:cNvSpPr txBox="1"/>
          <p:nvPr/>
        </p:nvSpPr>
        <p:spPr>
          <a:xfrm>
            <a:off x="157316" y="881126"/>
            <a:ext cx="593868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Anima i engresca les persones per adherir-les al compromís lasal·lià.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Transmet passió, motivació, implicació.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És creatiu, emprenedor, proactiu, té lideratge.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Es sent en comunió amb tota la Institució.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F5C66242-26F3-A808-58C5-6880B7EF677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909ACD83-9D58-1A49-68ED-BA8C5DAC37D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EF7A2873-484B-5203-A272-32DE75FA84A0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1FC1F6BF-6EAD-23FE-DA1F-D482CB169C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7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BF0C295D-AB88-95E9-E5FC-3D2ECD2E7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662961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gradFill flip="none" rotWithShape="1">
                      <a:gsLst>
                        <a:gs pos="5000">
                          <a:srgbClr val="D8CAA0"/>
                        </a:gs>
                        <a:gs pos="100000">
                          <a:srgbClr val="B4B289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F1D9A30-58A4-EC93-2F7C-E101C7423A67}"/>
              </a:ext>
            </a:extLst>
          </p:cNvPr>
          <p:cNvSpPr txBox="1"/>
          <p:nvPr/>
        </p:nvSpPr>
        <p:spPr>
          <a:xfrm>
            <a:off x="207372" y="3718555"/>
            <a:ext cx="5888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Escolta les persones i les seves necessitats.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Davant de reptes i dificultats contagia energia, positivitat, mirada de fe.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Aporta solucions davant de problemes.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Pren la paraula en públic quan pertoca.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La gent s’embarca si ell està al capdavant.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20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Mostra un sentit de la vida i una espiritualitat que alimenten el seu compromís.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77D963-BED4-62BE-E05A-71752FA2C2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144" b="18841"/>
          <a:stretch/>
        </p:blipFill>
        <p:spPr>
          <a:xfrm>
            <a:off x="6967330" y="91844"/>
            <a:ext cx="4450380" cy="271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FFABE28F-1B0E-DBD3-DE6C-21B904D2E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3E5664ED-4FA2-47B7-66AA-C0CAB5883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956953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8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</a:t>
                      </a: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Comunitat</a:t>
                      </a:r>
                      <a:endParaRPr lang="ca-ES" sz="36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B693FED9-0AEF-82C6-1505-C017059F4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171014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84BD3005-9662-57CC-30C3-87A7D3E9B5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146106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460051F0-A085-7FE5-74D3-09BB48FFF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996028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6EB8B659-EA4F-0884-4B06-16FD33366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204498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0147887C-A35B-C5E0-3746-FA3913E49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171161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21325DB2-B06C-60C9-0F59-1C049924BA05}"/>
              </a:ext>
            </a:extLst>
          </p:cNvPr>
          <p:cNvSpPr txBox="1"/>
          <p:nvPr/>
        </p:nvSpPr>
        <p:spPr>
          <a:xfrm>
            <a:off x="6317636" y="3620214"/>
            <a:ext cx="566699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fa seguiment de l’ambient laboral en les obres educatives.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Imposa el propi discurs, no busca consens.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Comunica autoafirmació, mostra protagonisme.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és sensible als sentiments dels altres, li manca empatia. </a:t>
            </a:r>
          </a:p>
          <a:p>
            <a:pPr lvl="0"/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és capaç de treballar en equip. Ha de fer les coses tot sol.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es preocupa de la dimensió pragmàtica.</a:t>
            </a:r>
            <a:b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</a:br>
            <a:endParaRPr lang="ca-ES" sz="2000" noProof="0" dirty="0">
              <a:solidFill>
                <a:schemeClr val="tx1">
                  <a:lumMod val="65000"/>
                  <a:lumOff val="35000"/>
                </a:schemeClr>
              </a:solidFill>
              <a:latin typeface="Indivisa Text Sans" pitchFamily="50" charset="0"/>
            </a:endParaRP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FD4B24C1-0C84-5BE2-5CAC-C9429D7FEB3F}"/>
              </a:ext>
            </a:extLst>
          </p:cNvPr>
          <p:cNvSpPr txBox="1"/>
          <p:nvPr/>
        </p:nvSpPr>
        <p:spPr>
          <a:xfrm>
            <a:off x="157316" y="727238"/>
            <a:ext cx="593868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Treballa en equip, demana suggeriments, accepta les crítiques.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Promou vincles i relacions interpersonals de qualitat.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Genera espais de fraternitat, de comunitat, més enllà de la feina.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FEDA1B8D-6D11-3E02-A9CA-DF89A25204E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6B897199-1DC9-61BD-6259-19905D9319E2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6460F33A-8FD3-A0F1-93F0-6608C49ED767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D38DB853-CEB7-727E-EB46-24D4EACB27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8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750DFE04-D257-60D6-A8BA-B60C11720A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411609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D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5C5BF06-0B54-5994-0A82-88F4A0E8DA4F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Crea equip, espais de confiança, dona responsabilitats.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És acollidor, proper i acompanya les persones que té al seu càrrec.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Participa en les trobades que van més enllà de la feina.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Convida a participar en comunitats lasal·lianes.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Impulsa el naixement i desenvolupament de noves comunitats lasal·lianes. </a:t>
            </a:r>
          </a:p>
          <a:p>
            <a:pPr>
              <a:buClr>
                <a:schemeClr val="dk1"/>
              </a:buClr>
              <a:buSzPts val="2400"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Participa en una comunitat lasal·liana intencional.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71F2ED-B9F7-CC6A-BE00-575BD48E67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584" b="17488"/>
          <a:stretch/>
        </p:blipFill>
        <p:spPr>
          <a:xfrm>
            <a:off x="7076660" y="129880"/>
            <a:ext cx="4065587" cy="2639685"/>
          </a:xfrm>
          <a:prstGeom prst="rect">
            <a:avLst/>
          </a:prstGeom>
          <a:solidFill>
            <a:srgbClr val="FDFBEE"/>
          </a:solidFill>
        </p:spPr>
      </p:pic>
    </p:spTree>
    <p:extLst>
      <p:ext uri="{BB962C8B-B14F-4D97-AF65-F5344CB8AC3E}">
        <p14:creationId xmlns:p14="http://schemas.microsoft.com/office/powerpoint/2010/main" val="11308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Shape 88">
          <a:extLst>
            <a:ext uri="{FF2B5EF4-FFF2-40B4-BE49-F238E27FC236}">
              <a16:creationId xmlns:a16="http://schemas.microsoft.com/office/drawing/2014/main" id="{6672290E-B987-82C5-6FB4-89BF60F3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">
            <a:extLst>
              <a:ext uri="{FF2B5EF4-FFF2-40B4-BE49-F238E27FC236}">
                <a16:creationId xmlns:a16="http://schemas.microsoft.com/office/drawing/2014/main" id="{877008BC-9542-C5C3-F4E3-F0060735B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143473"/>
              </p:ext>
            </p:extLst>
          </p:nvPr>
        </p:nvGraphicFramePr>
        <p:xfrm>
          <a:off x="58377" y="82239"/>
          <a:ext cx="6151925" cy="5794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3200" b="0" u="none" strike="noStrike" cap="none" noProof="0" dirty="0">
                          <a:solidFill>
                            <a:schemeClr val="lt1"/>
                          </a:solidFill>
                          <a:latin typeface="Indivisa Text Sans Black" pitchFamily="50" charset="0"/>
                        </a:rPr>
                        <a:t>  Mirada espiritual</a:t>
                      </a:r>
                      <a:endParaRPr lang="ca-ES" sz="4000" b="0" u="none" strike="noStrike" cap="none" noProof="0" dirty="0">
                        <a:solidFill>
                          <a:schemeClr val="lt1"/>
                        </a:solidFill>
                        <a:latin typeface="Indivisa Text Sans Black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">
            <a:extLst>
              <a:ext uri="{FF2B5EF4-FFF2-40B4-BE49-F238E27FC236}">
                <a16:creationId xmlns:a16="http://schemas.microsoft.com/office/drawing/2014/main" id="{0C0562F0-B530-D76D-C7F6-1C1013B0F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126125"/>
              </p:ext>
            </p:extLst>
          </p:nvPr>
        </p:nvGraphicFramePr>
        <p:xfrm>
          <a:off x="58377" y="746265"/>
          <a:ext cx="6151925" cy="208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">
            <a:extLst>
              <a:ext uri="{FF2B5EF4-FFF2-40B4-BE49-F238E27FC236}">
                <a16:creationId xmlns:a16="http://schemas.microsoft.com/office/drawing/2014/main" id="{0D49AAE3-D054-D5DA-5812-8F47DC350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867834"/>
              </p:ext>
            </p:extLst>
          </p:nvPr>
        </p:nvGraphicFramePr>
        <p:xfrm>
          <a:off x="88490" y="2930526"/>
          <a:ext cx="6121800" cy="621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" name="Google Shape;92;p1">
            <a:extLst>
              <a:ext uri="{FF2B5EF4-FFF2-40B4-BE49-F238E27FC236}">
                <a16:creationId xmlns:a16="http://schemas.microsoft.com/office/drawing/2014/main" id="{110FC9D3-4002-BC7F-DE92-0991557DB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871435"/>
              </p:ext>
            </p:extLst>
          </p:nvPr>
        </p:nvGraphicFramePr>
        <p:xfrm>
          <a:off x="6279126" y="2931928"/>
          <a:ext cx="5847550" cy="608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400" kern="1200" noProof="0" dirty="0">
                          <a:solidFill>
                            <a:schemeClr val="lt1"/>
                          </a:solidFill>
                          <a:latin typeface="Indivisa Text Serif Black" pitchFamily="50" charset="0"/>
                          <a:ea typeface="+mn-ea"/>
                          <a:cs typeface="+mn-cs"/>
                        </a:rPr>
                        <a:t>  Contra-exemples</a:t>
                      </a:r>
                      <a:endParaRPr lang="ca-ES" sz="2800" kern="1200" noProof="0" dirty="0">
                        <a:solidFill>
                          <a:schemeClr val="lt1"/>
                        </a:solidFill>
                        <a:latin typeface="Indivisa Text Serif Black" pitchFamily="50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oogle Shape;93;p1">
            <a:extLst>
              <a:ext uri="{FF2B5EF4-FFF2-40B4-BE49-F238E27FC236}">
                <a16:creationId xmlns:a16="http://schemas.microsoft.com/office/drawing/2014/main" id="{AD40485E-E953-5276-5E41-78B0397A5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106738"/>
              </p:ext>
            </p:extLst>
          </p:nvPr>
        </p:nvGraphicFramePr>
        <p:xfrm>
          <a:off x="88490" y="3564360"/>
          <a:ext cx="612180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000" noProof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Indivisa Text Sans" pitchFamily="50" charset="0"/>
                      </a:endParaRPr>
                    </a:p>
                  </a:txBody>
                  <a:tcPr marL="91450" marR="91450" marT="45725" marB="45725">
                    <a:solidFill>
                      <a:srgbClr val="75F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5" name="Google Shape;95;p1">
            <a:extLst>
              <a:ext uri="{FF2B5EF4-FFF2-40B4-BE49-F238E27FC236}">
                <a16:creationId xmlns:a16="http://schemas.microsoft.com/office/drawing/2014/main" id="{2EACF301-FDD9-A12C-F9BA-CCF2F1481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11709"/>
              </p:ext>
            </p:extLst>
          </p:nvPr>
        </p:nvGraphicFramePr>
        <p:xfrm>
          <a:off x="6279127" y="3551661"/>
          <a:ext cx="5847550" cy="3210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4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lang="ca-ES" sz="2400" b="1" noProof="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846A84F7-9E39-6A85-F6F5-18A8B08F51F5}"/>
              </a:ext>
            </a:extLst>
          </p:cNvPr>
          <p:cNvSpPr txBox="1"/>
          <p:nvPr/>
        </p:nvSpPr>
        <p:spPr>
          <a:xfrm>
            <a:off x="6317636" y="3620214"/>
            <a:ext cx="566699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Només incideix en la dimensió laboral o de feina.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Manté una visió espiritual d’abans del Concili, sense connexió amb la realitat,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No posa en diàleg la fe i la ciència/cultura.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Té una mirada materialista, tan sols pragmàtica.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Indivisa Text Sans" pitchFamily="50" charset="0"/>
              </a:rPr>
              <a:t>- Mai cita l’Evangeli.</a:t>
            </a:r>
          </a:p>
        </p:txBody>
      </p:sp>
      <p:sp>
        <p:nvSpPr>
          <p:cNvPr id="97" name="Google Shape;97;p1">
            <a:extLst>
              <a:ext uri="{FF2B5EF4-FFF2-40B4-BE49-F238E27FC236}">
                <a16:creationId xmlns:a16="http://schemas.microsoft.com/office/drawing/2014/main" id="{559630F7-450C-8656-1579-686252791164}"/>
              </a:ext>
            </a:extLst>
          </p:cNvPr>
          <p:cNvSpPr txBox="1"/>
          <p:nvPr/>
        </p:nvSpPr>
        <p:spPr>
          <a:xfrm>
            <a:off x="157316" y="881126"/>
            <a:ext cx="593868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cs typeface="Arial"/>
                <a:sym typeface="Arial"/>
              </a:rPr>
              <a:t>- Sap descobrir i experimentar el sentit transcendent de la seva missió (realisme místic)</a:t>
            </a: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Practica el “mirar amb els ulls de la fe”.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Té cultura vocacional.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  <a:ea typeface="Arial"/>
                <a:cs typeface="Arial"/>
                <a:sym typeface="Arial"/>
              </a:rPr>
              <a:t>- Coneix i valora l’Evangeli</a:t>
            </a:r>
          </a:p>
        </p:txBody>
      </p:sp>
      <p:pic>
        <p:nvPicPr>
          <p:cNvPr id="98" name="Google Shape;98;p1">
            <a:extLst>
              <a:ext uri="{FF2B5EF4-FFF2-40B4-BE49-F238E27FC236}">
                <a16:creationId xmlns:a16="http://schemas.microsoft.com/office/drawing/2014/main" id="{7F5D578D-BE89-E255-49D5-8F8C59639BD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273">
            <a:off x="10808435" y="3026851"/>
            <a:ext cx="640820" cy="640820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99" name="Google Shape;99;p1">
            <a:extLst>
              <a:ext uri="{FF2B5EF4-FFF2-40B4-BE49-F238E27FC236}">
                <a16:creationId xmlns:a16="http://schemas.microsoft.com/office/drawing/2014/main" id="{5A8B5B22-441F-8818-0B33-98C531111C2A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87440">
            <a:off x="4637089" y="2996565"/>
            <a:ext cx="722736" cy="722736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prstClr val="black">
                <a:alpha val="43000"/>
              </a:prstClr>
            </a:outerShdw>
          </a:effectLst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F68F89A3-7941-61D5-0D85-2ABE6F752E0B}"/>
              </a:ext>
            </a:extLst>
          </p:cNvPr>
          <p:cNvSpPr txBox="1"/>
          <p:nvPr/>
        </p:nvSpPr>
        <p:spPr>
          <a:xfrm>
            <a:off x="6595725" y="71966"/>
            <a:ext cx="5237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Imagina</a:t>
            </a:r>
          </a:p>
        </p:txBody>
      </p:sp>
      <p:sp>
        <p:nvSpPr>
          <p:cNvPr id="102" name="Google Shape;102;p1">
            <a:extLst>
              <a:ext uri="{FF2B5EF4-FFF2-40B4-BE49-F238E27FC236}">
                <a16:creationId xmlns:a16="http://schemas.microsoft.com/office/drawing/2014/main" id="{84D032BC-9253-9C77-9855-A2AB84343C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noProof="0" smtClean="0"/>
              <a:t>9</a:t>
            </a:fld>
            <a:endParaRPr lang="ca-ES" noProof="0" dirty="0"/>
          </a:p>
        </p:txBody>
      </p:sp>
      <p:graphicFrame>
        <p:nvGraphicFramePr>
          <p:cNvPr id="100" name="Google Shape;100;p1">
            <a:extLst>
              <a:ext uri="{FF2B5EF4-FFF2-40B4-BE49-F238E27FC236}">
                <a16:creationId xmlns:a16="http://schemas.microsoft.com/office/drawing/2014/main" id="{13E899C1-69BE-F9B3-51A6-78C13CE2A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148649"/>
              </p:ext>
            </p:extLst>
          </p:nvPr>
        </p:nvGraphicFramePr>
        <p:xfrm>
          <a:off x="6298826" y="71966"/>
          <a:ext cx="5808150" cy="275208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8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08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ca-ES" sz="1800" noProof="0" dirty="0"/>
                    </a:p>
                  </a:txBody>
                  <a:tcPr marL="91450" marR="91450" marT="45725" marB="45725">
                    <a:solidFill>
                      <a:srgbClr val="F0E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578C77D-BE38-E244-0C7A-59331F268644}"/>
              </a:ext>
            </a:extLst>
          </p:cNvPr>
          <p:cNvSpPr txBox="1"/>
          <p:nvPr/>
        </p:nvSpPr>
        <p:spPr>
          <a:xfrm>
            <a:off x="207372" y="3718555"/>
            <a:ext cx="588862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Connecta amb la dimensió emocional i espiritual en les relacions interpersonals.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Comparteix les seves creences i dubtes en les trobades i a nivell personal.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Sap descriure els trets més significatius de l’espiritualitat lasal·liana.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Practica algun tipus de meditació o de silenci personal.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Descriu la seva missió de manera vocacional.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ca-ES" sz="1900" noProof="0" dirty="0">
                <a:solidFill>
                  <a:schemeClr val="accent6">
                    <a:lumMod val="50000"/>
                  </a:schemeClr>
                </a:solidFill>
                <a:latin typeface="Indivisa Text Sans" pitchFamily="50" charset="0"/>
              </a:rPr>
              <a:t>- Motiva els altres amb textos de l’Evangeli.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028ACE-167B-6E3F-8FA2-B2D21473C7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198" b="17295"/>
          <a:stretch/>
        </p:blipFill>
        <p:spPr>
          <a:xfrm>
            <a:off x="7063404" y="85665"/>
            <a:ext cx="4137326" cy="27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5634</TotalTime>
  <Words>2085</Words>
  <Application>Microsoft Office PowerPoint</Application>
  <PresentationFormat>Panorámica</PresentationFormat>
  <Paragraphs>257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ADLaM Display</vt:lpstr>
      <vt:lpstr>Arial</vt:lpstr>
      <vt:lpstr>Calibri</vt:lpstr>
      <vt:lpstr>Calibri Light</vt:lpstr>
      <vt:lpstr>Indivisa Text Sans</vt:lpstr>
      <vt:lpstr>Indivisa Text Sans Black</vt:lpstr>
      <vt:lpstr>Indivisa Text Serif Black</vt:lpstr>
      <vt:lpstr>Segoe Print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Paco Chiva</dc:creator>
  <cp:lastModifiedBy>Paco Chiva</cp:lastModifiedBy>
  <cp:revision>48</cp:revision>
  <dcterms:created xsi:type="dcterms:W3CDTF">2025-04-18T16:53:11Z</dcterms:created>
  <dcterms:modified xsi:type="dcterms:W3CDTF">2025-05-26T11:20:53Z</dcterms:modified>
</cp:coreProperties>
</file>