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877"/>
    <a:srgbClr val="343F1D"/>
    <a:srgbClr val="EAC485"/>
    <a:srgbClr val="E2B574"/>
    <a:srgbClr val="F2EAD3"/>
    <a:srgbClr val="FAF2DF"/>
    <a:srgbClr val="FBF3DE"/>
    <a:srgbClr val="FEF3DF"/>
    <a:srgbClr val="F1EBD5"/>
    <a:srgbClr val="FDF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965" autoAdjust="0"/>
  </p:normalViewPr>
  <p:slideViewPr>
    <p:cSldViewPr snapToGrid="0">
      <p:cViewPr varScale="1">
        <p:scale>
          <a:sx n="62" d="100"/>
          <a:sy n="62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BCA60-31D0-4A6A-982B-F5122A75FA27}" type="datetimeFigureOut">
              <a:rPr lang="ca-ES" smtClean="0"/>
              <a:t>25/5/2025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E38E1-3E88-47D6-ADCD-DB8AC767E54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151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6DFF87E3-D5A5-A165-0151-52627B081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41DDF67B-904A-C3F6-4CEA-E1FEF88B51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3D171B45-4AE4-85D3-27A4-4B261AF2BE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897BED51-D6EE-2744-EE74-DF550289CB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22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EC3E4220-49BC-BB0D-26F1-D23005378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10E5A14C-6052-FA56-2DA5-E6D7B994F7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81CF7CBC-0C8C-5D1D-A8A0-43E6AE16FE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A7275C70-1C8D-6195-FBC2-F5FDCBE17D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381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4DB67AB8-F7AF-FE16-6502-6DF31A004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4701D640-3E06-EE2D-D1AD-3A277C10D6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4C6ED76C-5658-34E9-D5CF-45BEF5CFDB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8D2051AA-BAF7-BC72-C0D1-5A7D7F4E60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78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4F2BE77F-69A8-7BD8-2375-E3AB679C7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F1000A47-F9E8-4190-FB48-B327BA3636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E0A70DB1-6C1F-2406-952B-B0BA12C1A2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63994D8-6C23-05DE-EC88-4EEEA4D203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028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D9D3E1EE-A11C-983D-67DD-93DF1EAC0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CEDFE04-3BE8-CC7F-B899-F3444E8CF2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946A58C7-5916-0D09-870B-CF6CB5E3E5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CEC46EAA-AAD8-0556-BEA5-EE922FF621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02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399CC9E5-3E18-7B28-4FD3-A14ACE8C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ED8C06E8-77A6-ED28-91BA-29AA2C1286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C6F39EBE-3C92-D582-9DD3-198BCDF2EE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4A39E304-41A3-3EFD-F4B0-DF81F0D6FB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44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4CC2DB07-08D7-BC8A-1DA1-DCDC18444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2AE74016-D830-29D0-D864-CF11ED91A9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AF1A3188-B737-83DF-86F4-60EF2537AC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5E556FA9-B166-7FDE-8B7B-E42434F26D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88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28A822F8-9581-7C32-CF64-81EE6E4BF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17C6CEA7-4A7C-3E60-EFB2-886288AEE6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D35BD590-3FEC-0932-DDB1-89EC8DF396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31E7D082-E3C8-5800-CBE2-6A6028E589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4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A4B60E44-93DA-BC3D-BA4F-A4478D7D0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8A6B80A5-BD7B-E013-6220-7F7414C43E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B9ED3E01-4EB0-7890-0ADC-2A3729E26D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2511DBD-9D49-0106-4EF4-3E45DAB93D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788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1A954B9A-7839-560E-E339-63EFDCF43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ED93EB66-CE55-4238-8103-11CF7D5AC8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FFE802A6-C67E-E2B7-2DC3-F3ECAFD5D8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49C0B899-6EC9-8011-2F89-41D5EEC4AB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194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79BA546D-B5FF-DB46-24E4-795EC4600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17EC1D7C-4598-F9BA-665A-A0D02ABC6D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75B27A4-4C63-0F66-E6D1-00EA9A3C11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1D99D11F-1FFF-16E1-25E9-8ADD3AD383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1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78728-E1B1-38B5-BEFD-03FD95A5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CB4214-48B0-36C2-A290-029BAB967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5EC26D-F04A-1325-33EF-1E7D4DC5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8CA87-35C2-BB24-27D4-6F33A0EE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AB1DC8-32C3-5445-CAAF-9EBAE544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472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5B72C-C234-C767-741E-FED9A8DE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2A4341-582F-8F39-8BAF-E2494AE36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FD3AB3-9487-032B-4628-D1A619F0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5DEE2-7672-80B5-8193-6FF2C8F9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17185B-F36E-01CC-A8E4-5B31F4ED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17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AFBA46-FE7D-E100-846E-562F60973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8AA5BB-5E0F-4E84-B8E5-F1D8D87BC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E9E69-DE9B-0899-9861-52FD2D75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C23D03-0942-110E-9A57-EBD5A528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39599D-9C1D-5E24-7E2A-F690F3F8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263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1AF6E-8907-E9B4-A18F-6F8782E9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48AC0B-8142-BC05-7E24-3D2018E0C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0618-BD0A-EC8F-330A-0FCB81B1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845776-986E-FB46-74B6-271D8276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02DD06-1B1B-27C3-46AA-E0C8CA75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610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6CD59-0D34-3515-A8E5-4EF6B933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FDB91-C8D5-A20C-8DA9-1C433EC5E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E0AB08-6F4D-E09E-367A-7E68383A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5F4939-0BB0-11C4-7A39-1C3242B5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3D8ACB-B538-6E99-5CD9-73FBD19D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340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A6497-D18C-A01F-01AC-2740D854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C3B12A-AC65-742F-9EBE-9F84F860C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79F7FB-7AFB-0538-35EE-A3BCADD5A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07344-EA68-EB0C-2313-FBFBA374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17A596-1618-7C97-C4A4-ED89630E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A0B73D-3C46-6115-86DF-A588BDC5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149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E72E7-40F1-43A8-6AF0-73CEC75D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A94254-D77F-0B0B-7FAE-20B45F60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E5A608-0B22-EE65-9C63-933BB7783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7ADEC8-1ED6-1B16-7810-508C60EA7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2CC7F1-D89B-4FD8-6D84-9D0595B8D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B1AD622-1F75-EE7B-11CE-0BE331D2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53BF2F-51F8-5D09-F98E-A93046608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6C1D9A-33E3-1CCF-B8EF-65BBA0D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128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4A500-9C44-1ED3-A743-786C5244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DC5386-555B-1D43-FF75-6802C725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5C2BF2-C6DF-BC9A-D4C5-00168E90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109168-3351-8015-A8DC-6CB62326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1870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7F4C04-7ED2-E17F-11AE-44BBB3F0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2BC608-65E0-A27C-94D6-FEFC8944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E80853-417A-2DDC-4F93-6CAA100A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801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05071-BFCA-C7D0-DCC0-06361283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EBB06-6EB8-40F2-BFC2-85E9C62E3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219DFB-3F1E-2536-639B-3FC9E3934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CF1AB6-3D78-6B3E-A838-0F66D562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4BBC6D-D602-FE32-4AA1-B37B01C2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D80F13-F693-7560-E6F0-67B40D77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8871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2EB0B-28BF-E3B6-E424-1D842DED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69D7FC-D845-5189-C8AD-C31303D17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EC07EC-0400-AF55-C991-B71F6EC8D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CD5A60-F9F0-5C18-36A3-13015908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4DE38-F99F-E820-E5BE-AC554954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72DB21-B1F7-4C1D-F17F-E0D85AE4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195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C41129-FF53-1E82-63D4-F1BD07DD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DD5124-FF80-BB90-BC47-A26DEB867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C9F2B4-606F-D1B5-9129-4A0D84E21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B5173-0CBB-4FA1-9C67-9120453703E2}" type="datetimeFigureOut">
              <a:rPr lang="ca-ES" smtClean="0"/>
              <a:t>25/5/2025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66DE77-E332-B9C6-E7D6-7B0BE62D1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E35178-3410-57BB-F51C-3031CD7FD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3EDD-ADCD-4DC6-BA81-1453BDDE203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256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5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06A5E652-2879-4C58-8C55-A559346A8A04}"/>
              </a:ext>
            </a:extLst>
          </p:cNvPr>
          <p:cNvGrpSpPr/>
          <p:nvPr/>
        </p:nvGrpSpPr>
        <p:grpSpPr>
          <a:xfrm>
            <a:off x="178807" y="0"/>
            <a:ext cx="11701913" cy="6858000"/>
            <a:chOff x="490087" y="0"/>
            <a:chExt cx="11701913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EF7E986-5825-70A8-3984-C3B11BE9E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325A679-7AFF-5827-9267-7ADF268A8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60982" y="0"/>
              <a:ext cx="3131018" cy="68580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7B62FC6-0CCB-DEC5-B3A6-98AAE752C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087" y="0"/>
              <a:ext cx="2640932" cy="6858000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30C23-85F8-F7F9-3FF9-3584C8E39B4C}"/>
              </a:ext>
            </a:extLst>
          </p:cNvPr>
          <p:cNvSpPr txBox="1"/>
          <p:nvPr/>
        </p:nvSpPr>
        <p:spPr>
          <a:xfrm>
            <a:off x="4228413" y="3575405"/>
            <a:ext cx="3133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100" dirty="0">
                <a:solidFill>
                  <a:srgbClr val="EAC485"/>
                </a:solidFill>
                <a:latin typeface="Indivisa Text Sans" pitchFamily="50" charset="0"/>
              </a:rPr>
              <a:t>Virtuts d’un bon membre</a:t>
            </a:r>
            <a:br>
              <a:rPr lang="ca-ES" sz="2100" dirty="0">
                <a:solidFill>
                  <a:srgbClr val="EAC485"/>
                </a:solidFill>
                <a:latin typeface="Indivisa Text Sans" pitchFamily="50" charset="0"/>
              </a:rPr>
            </a:br>
            <a:r>
              <a:rPr lang="ca-ES" sz="2100" dirty="0">
                <a:solidFill>
                  <a:srgbClr val="EAC485"/>
                </a:solidFill>
                <a:latin typeface="Indivisa Text Sans" pitchFamily="50" charset="0"/>
              </a:rPr>
              <a:t>de l’Equip d’Animació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DEB7E4F-0539-9CDB-3851-0ADF1D5CE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31" y="5186174"/>
            <a:ext cx="1844580" cy="110674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3C33D60-D900-4DFD-62A5-BE60121F4FC9}"/>
              </a:ext>
            </a:extLst>
          </p:cNvPr>
          <p:cNvSpPr/>
          <p:nvPr/>
        </p:nvSpPr>
        <p:spPr>
          <a:xfrm>
            <a:off x="1598073" y="863029"/>
            <a:ext cx="6991128" cy="4962418"/>
          </a:xfrm>
          <a:prstGeom prst="rect">
            <a:avLst/>
          </a:prstGeom>
          <a:solidFill>
            <a:srgbClr val="343F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“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Heu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 de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treballar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amb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tot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l'esforç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perquè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 la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vostra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 fe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vagi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acompanyada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 de la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virtut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; </a:t>
            </a:r>
          </a:p>
          <a:p>
            <a:pPr algn="ctr"/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la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virtut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, del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coneixement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;  </a:t>
            </a:r>
          </a:p>
          <a:p>
            <a:pPr algn="ctr"/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el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coneixement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, del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domini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d'un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mateix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; </a:t>
            </a:r>
          </a:p>
          <a:p>
            <a:pPr algn="ctr"/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el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domini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, de la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constància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; </a:t>
            </a:r>
          </a:p>
          <a:p>
            <a:pPr algn="ctr"/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la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constància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, de la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pietat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;  </a:t>
            </a:r>
          </a:p>
          <a:p>
            <a:pPr algn="ctr"/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la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pietat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, de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l'estimació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 fraterna;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l'estimació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 fraterna, de </a:t>
            </a:r>
            <a:r>
              <a:rPr lang="es-ES" sz="2400" b="0" i="0" dirty="0" err="1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l'amor</a:t>
            </a:r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.”</a:t>
            </a:r>
          </a:p>
          <a:p>
            <a:pPr algn="ctr"/>
            <a:endParaRPr lang="es-ES" sz="2400" dirty="0">
              <a:solidFill>
                <a:srgbClr val="E8EAED"/>
              </a:solidFill>
              <a:latin typeface="Segoe Print" panose="02000600000000000000" pitchFamily="2" charset="0"/>
            </a:endParaRPr>
          </a:p>
          <a:p>
            <a:pPr algn="ctr"/>
            <a:r>
              <a:rPr lang="es-ES" sz="2400" dirty="0">
                <a:solidFill>
                  <a:srgbClr val="E8EAED"/>
                </a:solidFill>
                <a:latin typeface="Segoe Print" panose="02000600000000000000" pitchFamily="2" charset="0"/>
              </a:rPr>
              <a:t>2 Pe 1, 5-7</a:t>
            </a:r>
            <a:endParaRPr lang="ca-ES" sz="2400" dirty="0">
              <a:latin typeface="Segoe Print" panose="02000600000000000000" pitchFamily="2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6C7247-DA34-E1B5-DF22-0D364E4E3587}"/>
              </a:ext>
            </a:extLst>
          </p:cNvPr>
          <p:cNvSpPr/>
          <p:nvPr/>
        </p:nvSpPr>
        <p:spPr>
          <a:xfrm>
            <a:off x="1696277" y="863029"/>
            <a:ext cx="8618933" cy="4323145"/>
          </a:xfrm>
          <a:prstGeom prst="rect">
            <a:avLst/>
          </a:prstGeom>
          <a:solidFill>
            <a:srgbClr val="343F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2299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D6755711-CB82-4607-396B-55D15CB9F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2D43F833-2A8A-DC4E-87B6-0EA549D843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741310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Generosidad</a:t>
                      </a:r>
                      <a:endParaRPr lang="ca-ES-valencia" sz="40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A79FB30C-1DBD-A045-B73E-249F1369A85A}"/>
              </a:ext>
            </a:extLst>
          </p:cNvPr>
          <p:cNvGraphicFramePr/>
          <p:nvPr/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EB2219C4-C026-A413-F8E2-9F2AE6B56238}"/>
              </a:ext>
            </a:extLst>
          </p:cNvPr>
          <p:cNvGraphicFramePr/>
          <p:nvPr/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Ejemplos</a:t>
                      </a:r>
                      <a:endParaRPr sz="2800" kern="120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E993C93B-4290-B009-57A2-98F1EED3945B}"/>
              </a:ext>
            </a:extLst>
          </p:cNvPr>
          <p:cNvGraphicFramePr/>
          <p:nvPr/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Contra-ejemplos</a:t>
                      </a:r>
                      <a:endParaRPr lang="ca-ES-valencia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F9A34812-01FC-FEB3-6DBF-8CEFFBB57AAA}"/>
              </a:ext>
            </a:extLst>
          </p:cNvPr>
          <p:cNvGraphicFramePr/>
          <p:nvPr/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-valencia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321253CA-0F1B-C06E-174B-FB49E372B164}"/>
              </a:ext>
            </a:extLst>
          </p:cNvPr>
          <p:cNvGraphicFramePr/>
          <p:nvPr/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343F3A69-9F80-98A5-21B6-FB649E82011F}"/>
              </a:ext>
            </a:extLst>
          </p:cNvPr>
          <p:cNvSpPr txBox="1"/>
          <p:nvPr/>
        </p:nvSpPr>
        <p:spPr>
          <a:xfrm>
            <a:off x="6317636" y="3620214"/>
            <a:ext cx="566699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Desaparece cuando hacen falta manos. 
- Sólo se implica si saca beneficio personal. 
- Se implica demasiado y pierde el equilibrio.
- Es generoso para ser visto y apreciado.</a:t>
            </a:r>
            <a:endParaRPr lang="ca-ES-valencia" sz="2000" dirty="0">
              <a:solidFill>
                <a:schemeClr val="tx1">
                  <a:lumMod val="65000"/>
                  <a:lumOff val="35000"/>
                </a:schemeClr>
              </a:solidFill>
              <a:latin typeface="Indivisa Text Sans" pitchFamily="50" charset="0"/>
            </a:endParaRP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9C003DD8-B462-FD91-14C9-E943A7AE83DD}"/>
              </a:ext>
            </a:extLst>
          </p:cNvPr>
          <p:cNvSpPr txBox="1"/>
          <p:nvPr/>
        </p:nvSpPr>
        <p:spPr>
          <a:xfrm>
            <a:off x="157316" y="1035014"/>
            <a:ext cx="593868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Está disponible para ayudar.
- Ofrece su tiempo y talentos de manera gratuita: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actitut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 de servicio.
- Es solidario con los más necesitados.</a:t>
            </a:r>
            <a:endParaRPr lang="ca-ES-valencia" sz="2000" b="1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D9D81319-9B01-D965-2DAB-85F11B5F4D69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620B5712-0A92-5E49-0221-B2239CF9709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CD2A696D-0D52-B3CE-36EF-A811951ED949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Imagen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CA709267-1EB6-7478-45AE-6BCD1B0550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5161C101-F155-F8AD-A63C-176F09C30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669515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rgbClr val="FAE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57D2908-DBC0-2EB7-8548-EE4753A2E646}"/>
              </a:ext>
            </a:extLst>
          </p:cNvPr>
          <p:cNvSpPr txBox="1"/>
          <p:nvPr/>
        </p:nvSpPr>
        <p:spPr>
          <a:xfrm>
            <a:off x="207372" y="3718555"/>
            <a:ext cx="5888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Se puede contar con él ante cualquier necesidad.
- Gestiona bien su tiempo: sabe sacar tiempo si es necesario.
- Tiene un ojo sensible delante de las necesidades de los demás.
- Está implicado en alguna tarea solidaria, tiene cual compromiso solidario: </a:t>
            </a:r>
            <a:r>
              <a:rPr lang="es-ES" sz="2000" dirty="0" err="1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Proyde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, Acción Social, voluntariado...</a:t>
            </a:r>
            <a:endParaRPr lang="ca-ES-valencia" sz="2000" noProof="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AADD32-2FCC-8D71-11BD-168B2252DD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881" b="13017"/>
          <a:stretch/>
        </p:blipFill>
        <p:spPr>
          <a:xfrm>
            <a:off x="7354954" y="123272"/>
            <a:ext cx="3527288" cy="268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9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155D2434-2AA9-289C-955C-240720449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4BB55639-68D3-2C5D-63DE-8067A587F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585401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8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</a:t>
                      </a:r>
                      <a:r>
                        <a:rPr lang="ca-ES-valencia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Humildad</a:t>
                      </a:r>
                      <a:endParaRPr lang="ca-ES-valencia" sz="36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79B43CAB-F2DD-8331-6B7E-9708FE807E94}"/>
              </a:ext>
            </a:extLst>
          </p:cNvPr>
          <p:cNvGraphicFramePr/>
          <p:nvPr/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77977EAB-D15A-CEC2-E1FE-E72AE45A7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828199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Ejemplos </a:t>
                      </a:r>
                      <a:endParaRPr sz="2800" kern="120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1A93C8B7-F297-388E-20B4-10BFE71A0C7B}"/>
              </a:ext>
            </a:extLst>
          </p:cNvPr>
          <p:cNvGraphicFramePr/>
          <p:nvPr/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Contra-ejemplos</a:t>
                      </a:r>
                      <a:endParaRPr lang="ca-ES-valencia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84E0A231-2E27-F2D9-D7EF-39B53FFFC046}"/>
              </a:ext>
            </a:extLst>
          </p:cNvPr>
          <p:cNvGraphicFramePr/>
          <p:nvPr/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-valencia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60AD3EC0-C829-B73B-55F1-00D630C46C51}"/>
              </a:ext>
            </a:extLst>
          </p:cNvPr>
          <p:cNvGraphicFramePr/>
          <p:nvPr/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C8A18530-1663-8800-20F7-C23CF5FD6FEB}"/>
              </a:ext>
            </a:extLst>
          </p:cNvPr>
          <p:cNvSpPr txBox="1"/>
          <p:nvPr/>
        </p:nvSpPr>
        <p:spPr>
          <a:xfrm>
            <a:off x="6317636" y="3620214"/>
            <a:ext cx="566699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Vive de los méritos del pasado, ligado al que él hizo o vivió.
- Sólo habla de su realidad y su visión. 
- Le gusta figurar y se mueve para quedar bien.
- Es poco flexible ante los cambios.
- Ya lo sabe hacer todo.</a:t>
            </a:r>
            <a:endParaRPr lang="ca-ES-valencia" sz="2000" dirty="0">
              <a:solidFill>
                <a:schemeClr val="tx1">
                  <a:lumMod val="65000"/>
                  <a:lumOff val="35000"/>
                </a:schemeClr>
              </a:solidFill>
              <a:latin typeface="Indivisa Text Sans" pitchFamily="50" charset="0"/>
            </a:endParaRP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1BEF6316-9A00-A119-A19E-6A8EF0CAAB8D}"/>
              </a:ext>
            </a:extLst>
          </p:cNvPr>
          <p:cNvSpPr txBox="1"/>
          <p:nvPr/>
        </p:nvSpPr>
        <p:spPr>
          <a:xfrm>
            <a:off x="157316" y="1188903"/>
            <a:ext cx="59386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Está abierto para aprender.
- Es consciente de sus talentos y sombras.
- Sabe cuestionarse a sí mismo y a la realidad.</a:t>
            </a:r>
            <a:endParaRPr lang="ca-ES-valencia" sz="2000" b="1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BEAD6ABF-56A4-9673-1F3F-387D83ABED9B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3696A86D-EA7B-920F-CA0D-7488F10FBF7E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7A8998DF-BB29-3AB6-2B4C-5E5540541F08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Imagen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6ABF69D9-4101-D835-04F5-CA40FF04839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B7C686AC-6F6B-BCC6-A001-A54D54871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500528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rgbClr val="B996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D62D469-FD9C-FF3A-C2F7-F05145012CAC}"/>
              </a:ext>
            </a:extLst>
          </p:cNvPr>
          <p:cNvSpPr txBox="1"/>
          <p:nvPr/>
        </p:nvSpPr>
        <p:spPr>
          <a:xfrm>
            <a:off x="207372" y="3718555"/>
            <a:ext cx="5888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Está cursando algún tipo de formación.
- Está al día en todo lo que se mueve en el mundo educativo, pastoral y de gestión.
- Dispuesto a salir de su zona de confort (viajar, leer, formar parte de un nuevo equipo...)
- Habla de sus carencias, no esconde los propios errores, expresa lo que le queda por aprender.
- Tiene un buen equilibrio emocional y no se agota en el trabajo.</a:t>
            </a:r>
            <a:endParaRPr lang="ca-ES-valencia" sz="2000" noProof="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BE0165-1D53-3711-89F5-0663877126F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5652" b="22125"/>
          <a:stretch/>
        </p:blipFill>
        <p:spPr>
          <a:xfrm>
            <a:off x="7050156" y="74847"/>
            <a:ext cx="4401011" cy="273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71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07A83110-E211-EC53-CFBA-D4F5C85B5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E0C64687-E512-6027-F100-16B00977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353425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8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</a:t>
                      </a:r>
                      <a:r>
                        <a:rPr lang="ca-ES-valencia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Sabiduría</a:t>
                      </a:r>
                      <a:endParaRPr lang="ca-ES-valencia" sz="36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CA84CD92-84B4-90AB-DA45-08C3BD5A53CA}"/>
              </a:ext>
            </a:extLst>
          </p:cNvPr>
          <p:cNvGraphicFramePr/>
          <p:nvPr/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59D82BB2-ED9E-E133-D748-E48932265569}"/>
              </a:ext>
            </a:extLst>
          </p:cNvPr>
          <p:cNvGraphicFramePr/>
          <p:nvPr/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Ejemplos</a:t>
                      </a:r>
                      <a:endParaRPr sz="2800" kern="120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68364768-4569-FF50-6164-D9043CB9BDD2}"/>
              </a:ext>
            </a:extLst>
          </p:cNvPr>
          <p:cNvGraphicFramePr/>
          <p:nvPr/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Contra-ejemplos</a:t>
                      </a:r>
                      <a:endParaRPr lang="ca-ES-valencia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251265AA-21A7-E694-0AEB-499E2D7BC21B}"/>
              </a:ext>
            </a:extLst>
          </p:cNvPr>
          <p:cNvGraphicFramePr/>
          <p:nvPr/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-valencia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C680A7EE-543A-82FB-B1DD-74000C3BAD51}"/>
              </a:ext>
            </a:extLst>
          </p:cNvPr>
          <p:cNvGraphicFramePr/>
          <p:nvPr/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000F7556-461F-1A96-280C-4A742C30818B}"/>
              </a:ext>
            </a:extLst>
          </p:cNvPr>
          <p:cNvSpPr txBox="1"/>
          <p:nvPr/>
        </p:nvSpPr>
        <p:spPr>
          <a:xfrm>
            <a:off x="6317636" y="3620214"/>
            <a:ext cx="5666991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Habla sin tener en cuenta dónde está o con quién está.
- Le falta pedagogía. 
- Es indiscreto, da información sensible a quien no corresponde. 
- Erudito, pero sin aterrizar lo que sabe. 
- Persigue las equivocaciones de los demás. 
- Evita confrontar a los demás.
- Habla demasiado, tiene que demostrar que sabe de todo, le gusta ser el centro.</a:t>
            </a:r>
            <a:endParaRPr lang="ca-ES-valencia" sz="1900" dirty="0">
              <a:solidFill>
                <a:schemeClr val="tx1">
                  <a:lumMod val="65000"/>
                  <a:lumOff val="35000"/>
                </a:schemeClr>
              </a:solidFill>
              <a:latin typeface="Indivisa Text Sans" pitchFamily="50" charset="0"/>
            </a:endParaRP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613D457B-939B-241B-20BF-4393792D9507}"/>
              </a:ext>
            </a:extLst>
          </p:cNvPr>
          <p:cNvSpPr txBox="1"/>
          <p:nvPr/>
        </p:nvSpPr>
        <p:spPr>
          <a:xfrm>
            <a:off x="157316" y="1035015"/>
            <a:ext cx="593868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Actúa con prudencia y mesura.
- Tiene conocimiento y experiencia. </a:t>
            </a:r>
          </a:p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Aplica lo que sabe.
- Tiene un fuerte sentido de humanidad.</a:t>
            </a:r>
            <a:endParaRPr lang="ca-ES-valencia" sz="2000" b="1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C92AA739-7C37-E489-6ABE-1211F04C4BA2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39F2E641-E018-68B8-87FB-D01B885B2A4C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7F9AC233-EE6A-1AAC-480A-53070558696F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Imagen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7EFA00A8-A4D4-D62F-A0A9-29A8C7AECD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12</a:t>
            </a:fld>
            <a:endParaRPr dirty="0"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B102C0DD-6EF1-67E7-88D8-8A1443411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149111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rgbClr val="FDF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6DB502D-2DF4-7E86-A963-03D1AC83A08E}"/>
              </a:ext>
            </a:extLst>
          </p:cNvPr>
          <p:cNvSpPr txBox="1"/>
          <p:nvPr/>
        </p:nvSpPr>
        <p:spPr>
          <a:xfrm>
            <a:off x="207372" y="3718555"/>
            <a:ext cx="5968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Trata los temas con transparencia y claridad.
- Es constructivo con la información de que dispone.
- Es sagaz, inteligente, práctico...
- Habla desde el corazón, desde la experiencia de vida.
- Es paciente, comprensivo con las limitaciones y errores humanos.
- Sabe cuándo ser exigente y cuándo ser indulgente.
- Tiene formación en acompañamiento de personas.</a:t>
            </a:r>
            <a:endParaRPr lang="ca-ES-valencia" sz="2000" noProof="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568229-5946-154C-64C6-B433E3D0E1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266" b="18841"/>
          <a:stretch/>
        </p:blipFill>
        <p:spPr>
          <a:xfrm>
            <a:off x="7142920" y="97429"/>
            <a:ext cx="4119460" cy="271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8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FB1A2D96-50D0-FEC7-9E10-4EF697DED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9625F35D-04DD-C9E7-0EE6-34FAE0FB8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421426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8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</a:t>
                      </a:r>
                      <a:r>
                        <a:rPr lang="ca-ES-valencia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Discernimiento</a:t>
                      </a:r>
                      <a:endParaRPr lang="ca-ES-valencia" sz="36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BA10FC34-BC5F-430E-F24B-C60E9168F44D}"/>
              </a:ext>
            </a:extLst>
          </p:cNvPr>
          <p:cNvGraphicFramePr/>
          <p:nvPr/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D57D3477-FF79-DB1A-7371-9CCF3AC5D3BA}"/>
              </a:ext>
            </a:extLst>
          </p:cNvPr>
          <p:cNvGraphicFramePr/>
          <p:nvPr/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Ejemplos</a:t>
                      </a:r>
                      <a:endParaRPr sz="2800" kern="120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393FC097-9D9B-88EA-CB62-01308B657329}"/>
              </a:ext>
            </a:extLst>
          </p:cNvPr>
          <p:cNvGraphicFramePr/>
          <p:nvPr/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Contra-ejemplos</a:t>
                      </a:r>
                      <a:endParaRPr lang="ca-ES-valencia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778F69E8-4DB3-CBBF-5DFF-DDA5350A1547}"/>
              </a:ext>
            </a:extLst>
          </p:cNvPr>
          <p:cNvGraphicFramePr/>
          <p:nvPr/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-valencia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6038E96C-5614-6F61-2182-F382D54A887A}"/>
              </a:ext>
            </a:extLst>
          </p:cNvPr>
          <p:cNvGraphicFramePr/>
          <p:nvPr/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499F65E9-49F1-947E-9E32-AA31027B14BF}"/>
              </a:ext>
            </a:extLst>
          </p:cNvPr>
          <p:cNvSpPr txBox="1"/>
          <p:nvPr/>
        </p:nvSpPr>
        <p:spPr>
          <a:xfrm>
            <a:off x="6317636" y="3620214"/>
            <a:ext cx="566699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Aplaza las decisiones.
- Se deja influir por las emociones.
- Sigue ciegamente los consejos de los demás.
- Decide por aspectos accesorios, no fundamentales.
- Actúa precipitadamente, para quitarse de encima la preocupación.
- No tiene presentes los criterios institucionales.
- Es autoritario.</a:t>
            </a:r>
            <a:b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</a:b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Le cuesta tomar decisiones.</a:t>
            </a:r>
            <a:endParaRPr lang="ca-ES-valencia" sz="2000" dirty="0">
              <a:solidFill>
                <a:schemeClr val="tx1">
                  <a:lumMod val="65000"/>
                  <a:lumOff val="35000"/>
                </a:schemeClr>
              </a:solidFill>
              <a:latin typeface="Indivisa Text Sans" pitchFamily="50" charset="0"/>
            </a:endParaRP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5E07C7BB-2FC1-06E9-FFE1-F242CB0A4109}"/>
              </a:ext>
            </a:extLst>
          </p:cNvPr>
          <p:cNvSpPr txBox="1"/>
          <p:nvPr/>
        </p:nvSpPr>
        <p:spPr>
          <a:xfrm>
            <a:off x="157316" y="1035015"/>
            <a:ext cx="593868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Escoge criterios pertinentes al tomar decisiones.
- Toma decisiones alineadas con los criterios institucionales.
- Da razones de sus decisiones.</a:t>
            </a:r>
            <a:endParaRPr lang="ca-ES-valencia" sz="2000" b="1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E61F6977-4B9C-66F9-81BA-D9AE794240B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8CE9DF4E-1AA9-4F66-0D46-BEC849FE56D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F00BB8AF-21A5-6103-154B-5DCCB48BF97B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Imagen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C4B3EB81-C651-7EC1-A33C-62F0A40E6C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60B68B34-95C6-6421-61F1-3A4F94B47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079674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rgbClr val="F1E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2485214-D1BD-4116-5C46-690E70F8A163}"/>
              </a:ext>
            </a:extLst>
          </p:cNvPr>
          <p:cNvSpPr txBox="1"/>
          <p:nvPr/>
        </p:nvSpPr>
        <p:spPr>
          <a:xfrm>
            <a:off x="207372" y="3718555"/>
            <a:ext cx="588862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s-ES" sz="19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Escucha todas las posibles opciones ante una decisión.
- Escucha a las personas implicadas, dialoga, trabaja en cooperativo, hace entrevistas...
- Distingue entre lo objetivo y lo subjetivo.
- Busca asesoramiento, consejo, ante las decisiones importantes. Sabe pedir ayuda.
- Deja reposar las grandes decisiones.
- Comunica de manera pedagógica el resultado del discernimiento.</a:t>
            </a:r>
            <a:endParaRPr lang="ca-ES-valencia" sz="2000" noProof="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D42E97-324B-617B-4608-9031E749D1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092" b="16909"/>
          <a:stretch/>
        </p:blipFill>
        <p:spPr>
          <a:xfrm>
            <a:off x="7142922" y="95019"/>
            <a:ext cx="3996434" cy="27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6AD6AD31-407F-5846-8729-F2AE953DF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02E843C5-22B3-A2B1-8A8E-2CDEC2B75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193201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8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</a:t>
                      </a:r>
                      <a:r>
                        <a:rPr lang="ca-ES-valencia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Eficiencia</a:t>
                      </a:r>
                      <a:endParaRPr lang="ca-ES-valencia" sz="36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432262BF-DC9A-9D99-00A8-9329D9F694D3}"/>
              </a:ext>
            </a:extLst>
          </p:cNvPr>
          <p:cNvGraphicFramePr/>
          <p:nvPr/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FB5949D1-BED5-8499-4FFF-44871CC5C9E4}"/>
              </a:ext>
            </a:extLst>
          </p:cNvPr>
          <p:cNvGraphicFramePr/>
          <p:nvPr/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Ejemplos</a:t>
                      </a:r>
                      <a:endParaRPr sz="2800" kern="120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164CD68F-CAC2-19D3-EDB0-178F1DF1A50D}"/>
              </a:ext>
            </a:extLst>
          </p:cNvPr>
          <p:cNvGraphicFramePr/>
          <p:nvPr/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Contra-ejemplos</a:t>
                      </a:r>
                      <a:endParaRPr lang="ca-ES-valencia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FE789331-0CBC-CA89-B9D1-25F81110A6BD}"/>
              </a:ext>
            </a:extLst>
          </p:cNvPr>
          <p:cNvGraphicFramePr/>
          <p:nvPr/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-valencia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409F708A-D939-2D0A-DE66-ADA4E25918B4}"/>
              </a:ext>
            </a:extLst>
          </p:cNvPr>
          <p:cNvGraphicFramePr/>
          <p:nvPr/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7C61A806-F864-BDE4-3122-D485EC3E06FE}"/>
              </a:ext>
            </a:extLst>
          </p:cNvPr>
          <p:cNvSpPr txBox="1"/>
          <p:nvPr/>
        </p:nvSpPr>
        <p:spPr>
          <a:xfrm>
            <a:off x="6317636" y="3620214"/>
            <a:ext cx="566699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Va por libre.
- No es resolutivo y es necesario que otras personas acaben interviniendo.
- No planifique y tarda mucho en conseguir sus objetivos.
- No sigue la Guía de acogida, seguimiento y acompañamiento del Distrito.
- Dedica el tiempo a otras responsabilidades.</a:t>
            </a:r>
            <a:endParaRPr lang="ca-ES-valencia" sz="2000" dirty="0">
              <a:solidFill>
                <a:schemeClr val="tx1">
                  <a:lumMod val="65000"/>
                  <a:lumOff val="35000"/>
                </a:schemeClr>
              </a:solidFill>
              <a:latin typeface="Indivisa Text Sans" pitchFamily="50" charset="0"/>
            </a:endParaRP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40568D6E-86EA-C3F4-04BA-96C971CF7435}"/>
              </a:ext>
            </a:extLst>
          </p:cNvPr>
          <p:cNvSpPr txBox="1"/>
          <p:nvPr/>
        </p:nvSpPr>
        <p:spPr>
          <a:xfrm>
            <a:off x="157316" y="727239"/>
            <a:ext cx="593868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Resuelve conflictos y problemas de manera adecuada.
- Ejecuta sus tareas y responsabilidades con diligencia.
- Es responsable de la gestión. Sabe delegar.
- Anima a partir de los objetivos del equipo.</a:t>
            </a:r>
            <a:endParaRPr lang="ca-ES-valencia" sz="2000" b="1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57BFB842-320E-B477-DF73-CB31FB9704EC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9305465B-6D32-77B0-32B1-93746B27B48A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A8BEE711-E712-D8FC-9002-C0040E84D0B4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Imagen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039F78ED-5076-7E83-0948-8BC4971634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EEF3AA60-8054-9D05-6303-678ABC1AC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650099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rgbClr val="FEF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9206742-7F5A-CBAC-C3FB-8E4CD6A442DD}"/>
              </a:ext>
            </a:extLst>
          </p:cNvPr>
          <p:cNvSpPr txBox="1"/>
          <p:nvPr/>
        </p:nvSpPr>
        <p:spPr>
          <a:xfrm>
            <a:off x="207372" y="3718555"/>
            <a:ext cx="5888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Soluciona los problemas del día a día de las obras educativas.
- Se hace responsable del plan estratégico de la obra educativa y del sector.
- Media en los conflictos para llegar a acuerdos satisfactorios para las partes implicadas.
- Sigue los protocolos establecidos por el sector y el Distrito.</a:t>
            </a:r>
            <a:endParaRPr lang="ca-ES-valencia" sz="2000" noProof="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807F33-ACFB-0256-F453-BBAAF57CFF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623" t="15092" b="9964"/>
          <a:stretch/>
        </p:blipFill>
        <p:spPr>
          <a:xfrm>
            <a:off x="7580243" y="110021"/>
            <a:ext cx="3286288" cy="269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D74AD12F-C1BC-20FD-539B-16EF3901F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0813BBB3-1AC3-52B5-001A-BDED4A907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234341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Perspectiva global</a:t>
                      </a:r>
                      <a:endParaRPr lang="ca-ES-valencia" sz="40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7A56D553-4357-BA21-C8F7-B0ABAFA5390B}"/>
              </a:ext>
            </a:extLst>
          </p:cNvPr>
          <p:cNvGraphicFramePr/>
          <p:nvPr/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C352F98B-A669-33F3-8C67-41A0152B374E}"/>
              </a:ext>
            </a:extLst>
          </p:cNvPr>
          <p:cNvGraphicFramePr/>
          <p:nvPr/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Ejemplos</a:t>
                      </a:r>
                      <a:endParaRPr sz="2800" kern="120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D30B7E5D-D0EE-0EEF-9D8A-C04D266EC635}"/>
              </a:ext>
            </a:extLst>
          </p:cNvPr>
          <p:cNvGraphicFramePr/>
          <p:nvPr/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Contra-ejemplos</a:t>
                      </a:r>
                      <a:endParaRPr lang="ca-ES-valencia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EE81128B-347E-0DCC-583A-0C9E16EF76BE}"/>
              </a:ext>
            </a:extLst>
          </p:cNvPr>
          <p:cNvGraphicFramePr/>
          <p:nvPr/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-valencia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393944F9-5261-48B6-4D65-7C87FE3DDF93}"/>
              </a:ext>
            </a:extLst>
          </p:cNvPr>
          <p:cNvGraphicFramePr/>
          <p:nvPr/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62771E95-9A54-1EBC-BC86-C87CC0B7197A}"/>
              </a:ext>
            </a:extLst>
          </p:cNvPr>
          <p:cNvSpPr txBox="1"/>
          <p:nvPr/>
        </p:nvSpPr>
        <p:spPr>
          <a:xfrm>
            <a:off x="6317636" y="3620214"/>
            <a:ext cx="566699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Sólo se implica en ámbitos locales y parecidos al propio.
- Sólo se comprometido en lo que domina o es responsable.
- No se implica en los encuentros entre directores de centro y directores de comunidad.
- Se bloquea o genera tensión ante la diversidad social, cultural, sexual, religiosa...</a:t>
            </a:r>
            <a:endParaRPr lang="ca-ES-valencia" sz="2000" dirty="0">
              <a:solidFill>
                <a:schemeClr val="tx1">
                  <a:lumMod val="65000"/>
                  <a:lumOff val="35000"/>
                </a:schemeClr>
              </a:solidFill>
              <a:latin typeface="Indivisa Text Sans" pitchFamily="50" charset="0"/>
            </a:endParaRP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A9A5AE7D-1C3C-9D1E-D7D3-016DCADAD343}"/>
              </a:ext>
            </a:extLst>
          </p:cNvPr>
          <p:cNvSpPr txBox="1"/>
          <p:nvPr/>
        </p:nvSpPr>
        <p:spPr>
          <a:xfrm>
            <a:off x="157316" y="727239"/>
            <a:ext cx="593868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Tiene una apertura universal, más allá de la dimensión local.
- Acoge la diversidad.
- Conoce el mundo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lasaliano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 y los retos globales de la Institución.
- Tiene una visión holística, integral.</a:t>
            </a:r>
            <a:endParaRPr lang="ca-ES-valencia" sz="2000" b="1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90CCF9E2-E023-43BC-90ED-A267A70684E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EF33C505-2ADF-970D-EF18-FF9111C5914A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96977B39-0D26-4E78-7E09-FD6093B6867D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Imagen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5443B415-A20D-C52A-0FD1-FC5F798969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940B821C-E78F-B115-52C4-A5F739713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186095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gradFill flip="none" rotWithShape="1">
                      <a:gsLst>
                        <a:gs pos="5000">
                          <a:srgbClr val="F2EAD3"/>
                        </a:gs>
                        <a:gs pos="100000">
                          <a:srgbClr val="FAF2DF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0D337860-6749-AF4F-36BE-65E1BD9FD84C}"/>
              </a:ext>
            </a:extLst>
          </p:cNvPr>
          <p:cNvSpPr txBox="1"/>
          <p:nvPr/>
        </p:nvSpPr>
        <p:spPr>
          <a:xfrm>
            <a:off x="207372" y="3718555"/>
            <a:ext cx="588862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s-ES" sz="19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Conoce otras obras educativas y socioeducativas.
- Participa en encuentros </a:t>
            </a:r>
            <a:r>
              <a:rPr lang="es-ES" sz="1900" dirty="0" err="1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lasalianos</a:t>
            </a:r>
            <a:r>
              <a:rPr lang="es-ES" sz="19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 en RELEM, en Roma, u otros lugares. 
- Ha sido voluntario en algún proyecto de </a:t>
            </a:r>
            <a:r>
              <a:rPr lang="es-ES" sz="1900" dirty="0" err="1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Proyde</a:t>
            </a:r>
            <a:r>
              <a:rPr lang="es-ES" sz="19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 u otra ONG.
- Forma parte de algún grupo de trabajo intersectorial o regional.
- Colabora en la formación de educadores de otros centros.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ca-ES-valencia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Tiene conocimientos de otras instituciones.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06FB53-D83A-9B6B-AC57-C9F183ABB1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615" b="12848"/>
          <a:stretch/>
        </p:blipFill>
        <p:spPr>
          <a:xfrm>
            <a:off x="7301946" y="85219"/>
            <a:ext cx="3566282" cy="26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57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6B9C0-3151-562A-740B-84DA8EFDD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83071F02-235C-6DD1-0739-4900A3F97387}"/>
              </a:ext>
            </a:extLst>
          </p:cNvPr>
          <p:cNvGrpSpPr/>
          <p:nvPr/>
        </p:nvGrpSpPr>
        <p:grpSpPr>
          <a:xfrm>
            <a:off x="178807" y="0"/>
            <a:ext cx="11701913" cy="6858000"/>
            <a:chOff x="490087" y="0"/>
            <a:chExt cx="11701913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C6F50C9-5037-4A05-C188-5905CF080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F1DF67A-B8D3-B890-841D-47C80C5D5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60982" y="0"/>
              <a:ext cx="3131018" cy="68580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D9AF0A3-8577-64D3-E8AA-E94705641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087" y="0"/>
              <a:ext cx="2640932" cy="6858000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4A86E54-4697-B6D5-C430-2150FE51DEF0}"/>
              </a:ext>
            </a:extLst>
          </p:cNvPr>
          <p:cNvSpPr txBox="1"/>
          <p:nvPr/>
        </p:nvSpPr>
        <p:spPr>
          <a:xfrm>
            <a:off x="4228413" y="3575405"/>
            <a:ext cx="3133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100" dirty="0">
                <a:solidFill>
                  <a:srgbClr val="EAC485"/>
                </a:solidFill>
                <a:latin typeface="Indivisa Text Sans" pitchFamily="50" charset="0"/>
              </a:rPr>
              <a:t>Virtuts d’un bon membre</a:t>
            </a:r>
            <a:br>
              <a:rPr lang="ca-ES" sz="2100" dirty="0">
                <a:solidFill>
                  <a:srgbClr val="EAC485"/>
                </a:solidFill>
                <a:latin typeface="Indivisa Text Sans" pitchFamily="50" charset="0"/>
              </a:rPr>
            </a:br>
            <a:r>
              <a:rPr lang="ca-ES" sz="2100" dirty="0">
                <a:solidFill>
                  <a:srgbClr val="EAC485"/>
                </a:solidFill>
                <a:latin typeface="Indivisa Text Sans" pitchFamily="50" charset="0"/>
              </a:rPr>
              <a:t>de l’Equip d’Animació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6AFFBA3-83F7-0920-12B0-1B3905524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31" y="5186174"/>
            <a:ext cx="1844580" cy="110674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70E8B96-0DD1-AC36-C6C6-9B2D62E6D419}"/>
              </a:ext>
            </a:extLst>
          </p:cNvPr>
          <p:cNvSpPr/>
          <p:nvPr/>
        </p:nvSpPr>
        <p:spPr>
          <a:xfrm>
            <a:off x="1696278" y="863029"/>
            <a:ext cx="6858000" cy="4962418"/>
          </a:xfrm>
          <a:prstGeom prst="rect">
            <a:avLst/>
          </a:prstGeom>
          <a:solidFill>
            <a:srgbClr val="343F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D731893-2411-7E85-3EBC-45A184D135DF}"/>
              </a:ext>
            </a:extLst>
          </p:cNvPr>
          <p:cNvSpPr/>
          <p:nvPr/>
        </p:nvSpPr>
        <p:spPr>
          <a:xfrm>
            <a:off x="1616766" y="863029"/>
            <a:ext cx="8219514" cy="4498243"/>
          </a:xfrm>
          <a:prstGeom prst="rect">
            <a:avLst/>
          </a:prstGeom>
          <a:solidFill>
            <a:srgbClr val="343F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0" i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“</a:t>
            </a:r>
            <a:r>
              <a:rPr lang="es-ES" sz="2400" dirty="0">
                <a:solidFill>
                  <a:srgbClr val="E8EAED"/>
                </a:solidFill>
                <a:latin typeface="Segoe Print" panose="02000600000000000000" pitchFamily="2" charset="0"/>
              </a:rPr>
              <a:t>Pongan todo empeño en añadir a su fe la virtud, a la virtud, el criterio,</a:t>
            </a:r>
          </a:p>
          <a:p>
            <a:pPr algn="ctr"/>
            <a:r>
              <a:rPr lang="es-ES" sz="2400" dirty="0">
                <a:solidFill>
                  <a:srgbClr val="E8EAED"/>
                </a:solidFill>
                <a:latin typeface="Segoe Print" panose="02000600000000000000" pitchFamily="2" charset="0"/>
              </a:rPr>
              <a:t>al criterio el dominio propio, </a:t>
            </a:r>
          </a:p>
          <a:p>
            <a:pPr algn="ctr"/>
            <a:r>
              <a:rPr lang="es-ES" sz="2400" dirty="0">
                <a:solidFill>
                  <a:srgbClr val="E8EAED"/>
                </a:solidFill>
                <a:latin typeface="Segoe Print" panose="02000600000000000000" pitchFamily="2" charset="0"/>
              </a:rPr>
              <a:t>al dominio propio la constancia, </a:t>
            </a:r>
          </a:p>
          <a:p>
            <a:pPr algn="ctr"/>
            <a:r>
              <a:rPr lang="es-ES" sz="2400" dirty="0">
                <a:solidFill>
                  <a:srgbClr val="E8EAED"/>
                </a:solidFill>
                <a:latin typeface="Segoe Print" panose="02000600000000000000" pitchFamily="2" charset="0"/>
              </a:rPr>
              <a:t>a la constancia la piedad,</a:t>
            </a:r>
          </a:p>
          <a:p>
            <a:pPr algn="ctr"/>
            <a:r>
              <a:rPr lang="es-ES" sz="2400" dirty="0">
                <a:solidFill>
                  <a:srgbClr val="E8EAED"/>
                </a:solidFill>
                <a:latin typeface="Segoe Print" panose="02000600000000000000" pitchFamily="2" charset="0"/>
              </a:rPr>
              <a:t>a la piedad el cariño fraterno, </a:t>
            </a:r>
          </a:p>
          <a:p>
            <a:pPr algn="ctr"/>
            <a:r>
              <a:rPr lang="es-ES" sz="2400" dirty="0">
                <a:solidFill>
                  <a:srgbClr val="E8EAED"/>
                </a:solidFill>
                <a:latin typeface="Segoe Print" panose="02000600000000000000" pitchFamily="2" charset="0"/>
              </a:rPr>
              <a:t>al cariño fraterno el amor..”</a:t>
            </a:r>
            <a:endParaRPr lang="es-ES" sz="2400" b="0" i="0" dirty="0">
              <a:solidFill>
                <a:srgbClr val="E8EAED"/>
              </a:solidFill>
              <a:effectLst/>
              <a:latin typeface="Segoe Print" panose="02000600000000000000" pitchFamily="2" charset="0"/>
            </a:endParaRPr>
          </a:p>
          <a:p>
            <a:pPr algn="ctr"/>
            <a:endParaRPr lang="es-ES" sz="2400" dirty="0">
              <a:solidFill>
                <a:srgbClr val="E8EAED"/>
              </a:solidFill>
              <a:latin typeface="Segoe Print" panose="02000600000000000000" pitchFamily="2" charset="0"/>
            </a:endParaRPr>
          </a:p>
          <a:p>
            <a:pPr algn="ctr"/>
            <a:r>
              <a:rPr lang="es-ES" sz="2400" dirty="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</a:rPr>
              <a:t>2 Pe 1, 5-7</a:t>
            </a:r>
            <a:endParaRPr lang="ca-ES" sz="2400" dirty="0">
              <a:solidFill>
                <a:schemeClr val="bg1">
                  <a:lumMod val="6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57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85A731-B587-30A1-04BB-03F66A595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D13A09-F424-67EB-0846-4FAB9A7DA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0399" y="0"/>
            <a:ext cx="6858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FAFC9DB-18B2-1923-04DA-C04765CE0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9702" y="0"/>
            <a:ext cx="313101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6A3E2F3-7BC3-4240-62EA-D590CE5D1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807" y="0"/>
            <a:ext cx="2640932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1B336CF-78B6-88B0-D22A-A3234E4E881A}"/>
              </a:ext>
            </a:extLst>
          </p:cNvPr>
          <p:cNvSpPr txBox="1"/>
          <p:nvPr/>
        </p:nvSpPr>
        <p:spPr>
          <a:xfrm>
            <a:off x="4270015" y="3531337"/>
            <a:ext cx="31077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00" dirty="0">
                <a:solidFill>
                  <a:srgbClr val="EAC485"/>
                </a:solidFill>
                <a:latin typeface="Indivisa Text Sans" pitchFamily="50" charset="0"/>
              </a:rPr>
              <a:t>Virtudes de un miembro</a:t>
            </a:r>
            <a:br>
              <a:rPr lang="es-ES" sz="2100" dirty="0">
                <a:solidFill>
                  <a:srgbClr val="EAC485"/>
                </a:solidFill>
                <a:latin typeface="Indivisa Text Sans" pitchFamily="50" charset="0"/>
              </a:rPr>
            </a:br>
            <a:r>
              <a:rPr lang="es-ES" sz="2100" dirty="0">
                <a:solidFill>
                  <a:srgbClr val="EAC485"/>
                </a:solidFill>
                <a:latin typeface="Indivisa Text Sans" pitchFamily="50" charset="0"/>
              </a:rPr>
              <a:t>del Equipo de Animación</a:t>
            </a:r>
            <a:endParaRPr lang="ca-ES" sz="2100" dirty="0">
              <a:solidFill>
                <a:srgbClr val="EAC485"/>
              </a:solidFill>
              <a:latin typeface="Indivisa Text Sans" pitchFamily="50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FD4D32E-BDEC-53D1-234C-68F56ADB4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31" y="5186174"/>
            <a:ext cx="1844580" cy="11067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61D9DE9-F72A-0877-5313-B85BFA1FAAF8}"/>
              </a:ext>
            </a:extLst>
          </p:cNvPr>
          <p:cNvSpPr txBox="1"/>
          <p:nvPr/>
        </p:nvSpPr>
        <p:spPr>
          <a:xfrm>
            <a:off x="5149515" y="2281187"/>
            <a:ext cx="15207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800" dirty="0">
                <a:solidFill>
                  <a:srgbClr val="E5B87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12</a:t>
            </a:r>
            <a:endParaRPr lang="ca-ES" dirty="0">
              <a:solidFill>
                <a:srgbClr val="E5B877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5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/>
          <p:cNvGraphicFramePr/>
          <p:nvPr>
            <p:extLst>
              <p:ext uri="{D42A27DB-BD31-4B8C-83A1-F6EECF244321}">
                <p14:modId xmlns:p14="http://schemas.microsoft.com/office/powerpoint/2010/main" val="3754292586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8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 Pertenencia</a:t>
                      </a:r>
                      <a:endParaRPr lang="ca-ES-valencia" sz="36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/>
          <p:cNvGraphicFramePr/>
          <p:nvPr>
            <p:extLst>
              <p:ext uri="{D42A27DB-BD31-4B8C-83A1-F6EECF244321}">
                <p14:modId xmlns:p14="http://schemas.microsoft.com/office/powerpoint/2010/main" val="914406564"/>
              </p:ext>
            </p:extLst>
          </p:nvPr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/>
          <p:cNvGraphicFramePr/>
          <p:nvPr>
            <p:extLst>
              <p:ext uri="{D42A27DB-BD31-4B8C-83A1-F6EECF244321}">
                <p14:modId xmlns:p14="http://schemas.microsoft.com/office/powerpoint/2010/main" val="2411577715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Ejemplos</a:t>
                      </a:r>
                      <a:endParaRPr sz="2800" kern="120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/>
          <p:cNvGraphicFramePr/>
          <p:nvPr>
            <p:extLst>
              <p:ext uri="{D42A27DB-BD31-4B8C-83A1-F6EECF244321}">
                <p14:modId xmlns:p14="http://schemas.microsoft.com/office/powerpoint/2010/main" val="2140543111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Contra-ejemplos</a:t>
                      </a:r>
                      <a:endParaRPr lang="ca-ES-valencia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/>
          <p:cNvGraphicFramePr/>
          <p:nvPr>
            <p:extLst>
              <p:ext uri="{D42A27DB-BD31-4B8C-83A1-F6EECF244321}">
                <p14:modId xmlns:p14="http://schemas.microsoft.com/office/powerpoint/2010/main" val="3472306470"/>
              </p:ext>
            </p:extLst>
          </p:nvPr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-valencia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/>
          <p:cNvGraphicFramePr/>
          <p:nvPr>
            <p:extLst>
              <p:ext uri="{D42A27DB-BD31-4B8C-83A1-F6EECF244321}">
                <p14:modId xmlns:p14="http://schemas.microsoft.com/office/powerpoint/2010/main" val="2060640332"/>
              </p:ext>
            </p:extLst>
          </p:nvPr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/>
          <p:cNvSpPr txBox="1"/>
          <p:nvPr/>
        </p:nvSpPr>
        <p:spPr>
          <a:xfrm>
            <a:off x="6317636" y="3620214"/>
            <a:ext cx="5666991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Habla en tercera persona cuando se refiere a la Institución.
- Dice cosas como: "Lo que nos hacen hacer desde Madrid".
- Critica de manera no-constructiva personas o situaciones.
- Genera problemas con la autoridad, excesivamente crítico.
- Evita tomar partido. No se tira a la piscina.
- Sólo se implica en lo que le gusta.</a:t>
            </a:r>
            <a:endParaRPr dirty="0"/>
          </a:p>
        </p:txBody>
      </p:sp>
      <p:sp>
        <p:nvSpPr>
          <p:cNvPr id="97" name="Google Shape;97;p1"/>
          <p:cNvSpPr txBox="1"/>
          <p:nvPr/>
        </p:nvSpPr>
        <p:spPr>
          <a:xfrm>
            <a:off x="157316" y="727238"/>
            <a:ext cx="593868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Identificado con el proyecto La Salle de manera vivencial.
- Asume de manera integral que forma parte de una institución.
- Conectado más allá de las escuelas, con sentido de sector y de Distrito</a:t>
            </a:r>
            <a:r>
              <a:rPr lang="ca-ES-valencia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.</a:t>
            </a:r>
            <a:endParaRPr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/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Imagen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 dirty="0"/>
          </a:p>
        </p:txBody>
      </p:sp>
      <p:graphicFrame>
        <p:nvGraphicFramePr>
          <p:cNvPr id="100" name="Google Shape;100;p1"/>
          <p:cNvGraphicFramePr/>
          <p:nvPr>
            <p:extLst>
              <p:ext uri="{D42A27DB-BD31-4B8C-83A1-F6EECF244321}">
                <p14:modId xmlns:p14="http://schemas.microsoft.com/office/powerpoint/2010/main" val="1935810797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rgbClr val="F4E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D8C34B5-645F-E4C3-7BAF-F32028056F9C}"/>
              </a:ext>
            </a:extLst>
          </p:cNvPr>
          <p:cNvSpPr txBox="1"/>
          <p:nvPr/>
        </p:nvSpPr>
        <p:spPr>
          <a:xfrm>
            <a:off x="207372" y="3718555"/>
            <a:ext cx="588862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s-ES" sz="19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Conoce las resoluciones de la Asamblea de Distrito.
- Participa en la diversidad de encuentros de sector y de Distrito.
- Implicado en la formación en identidad de los educadores, especialmente de los nuevos.
- Conoce y se relaciona con otros miembros de otros sectores.
- Apoya tareas y personas que no son de su inmediata responsabilidad.
- Suma hacia el "juntos y por asociación".</a:t>
            </a:r>
            <a:endParaRPr lang="ca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9240BD-25CA-9799-FA16-0160895A0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5984" y="135574"/>
            <a:ext cx="5454511" cy="268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A96CEB18-7667-07B9-CCB5-0926A474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8A4D7689-17AE-16C6-FBE0-9D89A4795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390954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 Visión de futuro</a:t>
                      </a:r>
                      <a:endParaRPr lang="ca-ES-valencia" sz="40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F5097EA4-FEDC-24B7-073F-53D864515CBE}"/>
              </a:ext>
            </a:extLst>
          </p:cNvPr>
          <p:cNvGraphicFramePr/>
          <p:nvPr/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2CF22C40-FD28-9B3C-0CD2-256A4B49D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495846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Ejemplos</a:t>
                      </a:r>
                      <a:endParaRPr sz="2800" kern="120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203A8257-628B-3E45-F91A-44397520A1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436162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 Contra-ejemplos</a:t>
                      </a:r>
                      <a:endParaRPr lang="ca-ES-valencia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CAA69F6D-C590-BB9A-D548-140BF345301F}"/>
              </a:ext>
            </a:extLst>
          </p:cNvPr>
          <p:cNvGraphicFramePr/>
          <p:nvPr/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-valencia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EACD85A4-8E53-5BB6-8187-B44B313873C0}"/>
              </a:ext>
            </a:extLst>
          </p:cNvPr>
          <p:cNvGraphicFramePr/>
          <p:nvPr/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A14D201E-73EA-0E26-ED55-000040B92980}"/>
              </a:ext>
            </a:extLst>
          </p:cNvPr>
          <p:cNvSpPr txBox="1"/>
          <p:nvPr/>
        </p:nvSpPr>
        <p:spPr>
          <a:xfrm>
            <a:off x="6317636" y="3620214"/>
            <a:ext cx="566699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se implica en innovaciones y cambios significativos.
- Añora los tiempos pasados y las estructuras ya no funcionales.
- Está pendiente de lo que los Hermanos deciden.
- Es complaciente con la autoridad, acrítico.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Indivisa Text Sans" pitchFamily="50" charset="0"/>
            </a:endParaRP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80E260D3-6D3F-79CA-0173-865C331EF38A}"/>
              </a:ext>
            </a:extLst>
          </p:cNvPr>
          <p:cNvSpPr txBox="1"/>
          <p:nvPr/>
        </p:nvSpPr>
        <p:spPr>
          <a:xfrm>
            <a:off x="157316" y="1035014"/>
            <a:ext cx="593868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Visualiza el futuro a corto, medio y largo plazo.
- Planifica cómo hacer posible el futuro.
- Genera estrategias y acciones concretas.
- Vive la misión desde una espiritualidad activa.</a:t>
            </a:r>
            <a:endParaRPr lang="ca-ES-valencia" sz="2000" b="1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  <a:cs typeface="Arial"/>
              <a:sym typeface="Arial"/>
            </a:endParaRP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85466412-3FFF-E8A6-D46F-5BEE0613585B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C438CE31-1205-2865-719B-133F337A6D3C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2C23C813-D0CA-7F5C-D193-D0384B3E7E91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Imagen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B0B0847D-96C0-7C84-B342-0FAB2ED795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452794EC-9C09-6B35-AB0A-53A948750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481784"/>
              </p:ext>
            </p:extLst>
          </p:nvPr>
        </p:nvGraphicFramePr>
        <p:xfrm>
          <a:off x="6298826" y="71966"/>
          <a:ext cx="5808150" cy="2764358"/>
        </p:xfrm>
        <a:graphic>
          <a:graphicData uri="http://schemas.openxmlformats.org/drawingml/2006/table">
            <a:tbl>
              <a:tblPr firstRow="1" bandRow="1">
                <a:noFill/>
                <a:effectLst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3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rgbClr val="EFE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5408886-0824-D8D9-1579-A4921E07A43C}"/>
              </a:ext>
            </a:extLst>
          </p:cNvPr>
          <p:cNvSpPr txBox="1"/>
          <p:nvPr/>
        </p:nvSpPr>
        <p:spPr>
          <a:xfrm>
            <a:off x="207372" y="3718555"/>
            <a:ext cx="588862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s-ES" sz="19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Es proactivo a la hora de establecer y de evaluar el plan </a:t>
            </a:r>
            <a:r>
              <a:rPr lang="es-ES" sz="1900" dirty="0" err="1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estratgico</a:t>
            </a:r>
            <a:r>
              <a:rPr lang="es-ES" sz="19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 del sector.
- Está implicado en desarrollar proyectos de innovación educativa y pastoral.
- Hace cuestiones incómodas, sabe dónde se juega el futuro.
- Participa en equipos o grupos de trabajo del Distrito.
- Anhela una vivencia de la fe más fraterna, personalizada y profunda.</a:t>
            </a:r>
            <a:endParaRPr lang="ca-ES-valencia" sz="190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0CC6C6-CEE0-C0A3-5285-9177C645C9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182" b="12411"/>
          <a:stretch/>
        </p:blipFill>
        <p:spPr>
          <a:xfrm>
            <a:off x="7448766" y="96265"/>
            <a:ext cx="3571378" cy="27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707641E6-0536-0A02-257F-436B8ED04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3813CBAA-4528-96E8-1401-3ACCDD898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688578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Gravedad</a:t>
                      </a:r>
                      <a:endParaRPr lang="ca-ES-valencia" sz="40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E587145F-1323-8E97-B05E-7EE8CFBB2E70}"/>
              </a:ext>
            </a:extLst>
          </p:cNvPr>
          <p:cNvGraphicFramePr/>
          <p:nvPr/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95677B39-1AF7-6251-9815-73148BA0F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893408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Ejemplos</a:t>
                      </a:r>
                      <a:endParaRPr sz="2800" kern="120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44A21432-FBEB-D4AF-93C8-571A9C220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253127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 Contra-ejemplos</a:t>
                      </a:r>
                      <a:endParaRPr lang="ca-ES-valencia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E3F85F3F-6F18-243B-C7F2-D4914DBB46AC}"/>
              </a:ext>
            </a:extLst>
          </p:cNvPr>
          <p:cNvGraphicFramePr/>
          <p:nvPr/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-valencia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4A16360B-64F6-A545-A544-F86C7583AC96}"/>
              </a:ext>
            </a:extLst>
          </p:cNvPr>
          <p:cNvGraphicFramePr/>
          <p:nvPr/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AC47BC25-59B8-D417-4AA3-EB1BBA7043F0}"/>
              </a:ext>
            </a:extLst>
          </p:cNvPr>
          <p:cNvSpPr txBox="1"/>
          <p:nvPr/>
        </p:nvSpPr>
        <p:spPr>
          <a:xfrm>
            <a:off x="6317636" y="3620214"/>
            <a:ext cx="566699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Hace comentarios sin criterio consistente.
- No es serio con sus compromisos.
- Se preocupa por solucionar los problemas urgentes sin tener en cuenta los valores institucionales.
- Transmite mirada corta, miope, de repetición, con pesimismo.
- Toma decisiones demasiado deprisa, con impulsividad, sin consultar.</a:t>
            </a:r>
            <a:endParaRPr lang="ca-ES-valencia" sz="2000" dirty="0">
              <a:solidFill>
                <a:schemeClr val="tx1">
                  <a:lumMod val="65000"/>
                  <a:lumOff val="35000"/>
                </a:schemeClr>
              </a:solidFill>
              <a:latin typeface="Indivisa Text Sans" pitchFamily="50" charset="0"/>
            </a:endParaRP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BFEC0574-49CE-DC0E-3DE4-5CA1784CF35F}"/>
              </a:ext>
            </a:extLst>
          </p:cNvPr>
          <p:cNvSpPr txBox="1"/>
          <p:nvPr/>
        </p:nvSpPr>
        <p:spPr>
          <a:xfrm>
            <a:off x="157316" y="881126"/>
            <a:ext cx="593868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Consciente de la magnitud de su responsabilidad.
- Comprende las repercusiones de las decisiones personales y del equipo.
- Entiende y practica la fidelidad creativa.
- Tiene clara la opción por los pobres</a:t>
            </a:r>
            <a:r>
              <a:rPr lang="ca-ES-valencia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.</a:t>
            </a: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B4E900FE-8D3D-3FA2-7AA4-76B720685D1B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D2E46CB6-A11F-4A4A-EB38-A7E0C0C89B3B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373122C7-99A9-3301-7EFC-6E3EA02F464A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Imagen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15162B64-D936-4EEF-400B-0AEED7DC1E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A4344F61-6CB9-8C7C-0C8B-52A681700380}"/>
              </a:ext>
            </a:extLst>
          </p:cNvPr>
          <p:cNvGraphicFramePr/>
          <p:nvPr/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936D405-C7E9-A612-58E9-198CD2823DC3}"/>
              </a:ext>
            </a:extLst>
          </p:cNvPr>
          <p:cNvSpPr txBox="1"/>
          <p:nvPr/>
        </p:nvSpPr>
        <p:spPr>
          <a:xfrm>
            <a:off x="207371" y="3718555"/>
            <a:ext cx="592970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s-ES" sz="19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Expresa las ventajas y desventajas de los cambios y decisiones, especialmente en todo lo que afecta a personas, trabajadores, familias.
- Es proactivo en proyectos de envergadura como NCA.
- Es sensible y proactivo con la atención a los pobres.  
- Valora la herencia recibida pero también los retos que la Asamblea de la MEL ha hecho.
- Se puede confiar en que se hará responsable ante terceras personas u otras instituciones. 
- Comunica esperanza, profundidad, mirada de fe...</a:t>
            </a:r>
            <a:endParaRPr lang="ca-ES-valencia" sz="190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C456D8-D99A-831F-6DBA-1A272A356D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246" b="16351"/>
          <a:stretch/>
        </p:blipFill>
        <p:spPr>
          <a:xfrm>
            <a:off x="7156012" y="118304"/>
            <a:ext cx="4068580" cy="26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7B72900C-FE4E-FB07-A313-B3B5A98A1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9CE3E4EE-7A84-693F-F97C-AB32E0F29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594718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Celo</a:t>
                      </a:r>
                      <a:endParaRPr lang="ca-ES-valencia" sz="40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B84AAF2F-F016-B562-E8B9-0589E7079F7D}"/>
              </a:ext>
            </a:extLst>
          </p:cNvPr>
          <p:cNvGraphicFramePr/>
          <p:nvPr/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50799AA3-742A-69A6-C9B5-FE5BC1C39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630515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Ejemplos</a:t>
                      </a:r>
                      <a:endParaRPr sz="2800" kern="120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45220AB5-3B06-4BFC-DE57-C0B0A2B15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569436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Contra-ejemplos</a:t>
                      </a:r>
                      <a:endParaRPr lang="ca-ES-valencia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A2C4EFFD-456F-B481-71DD-BD6B38D48D64}"/>
              </a:ext>
            </a:extLst>
          </p:cNvPr>
          <p:cNvGraphicFramePr/>
          <p:nvPr/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-valencia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35784809-8210-D41E-726C-3E021DB3F1AF}"/>
              </a:ext>
            </a:extLst>
          </p:cNvPr>
          <p:cNvGraphicFramePr/>
          <p:nvPr/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F79F719F-C8DF-12B9-3133-2901868EBC9C}"/>
              </a:ext>
            </a:extLst>
          </p:cNvPr>
          <p:cNvSpPr txBox="1"/>
          <p:nvPr/>
        </p:nvSpPr>
        <p:spPr>
          <a:xfrm>
            <a:off x="6317636" y="3620214"/>
            <a:ext cx="5666991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actúa, espera que el tiempo lo solucione.
- Aplaza las decisiones.</a:t>
            </a:r>
          </a:p>
          <a:p>
            <a:pPr lvl="0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Huye ante las "patatas calientes".
- No prioriza y dedica sus fuerzas a problemas secundarios. 
- Todo le parece difícil, se ahoga en un vaso de agua.</a:t>
            </a:r>
            <a:endParaRPr lang="ca-ES-valencia" sz="2000" dirty="0">
              <a:solidFill>
                <a:schemeClr val="tx1">
                  <a:lumMod val="65000"/>
                  <a:lumOff val="35000"/>
                </a:schemeClr>
              </a:solidFill>
              <a:latin typeface="Indivisa Text Sans" pitchFamily="50" charset="0"/>
            </a:endParaRP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837B6B21-BD2C-260E-2E37-C5029098B89B}"/>
              </a:ext>
            </a:extLst>
          </p:cNvPr>
          <p:cNvSpPr txBox="1"/>
          <p:nvPr/>
        </p:nvSpPr>
        <p:spPr>
          <a:xfrm>
            <a:off x="157316" y="727238"/>
            <a:ext cx="593868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Anima e invita a las personas para que se adhieran al compromiso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lasaliano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.
- Transmite pasión, motivación, implicación.
- Es creativo, emprendedor, proactivo tiene liderazgo.
- Se siente en comunión con toda la Institución.</a:t>
            </a:r>
            <a:endParaRPr lang="ca-ES-valencia" sz="2000" b="1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  <a:cs typeface="Arial"/>
              <a:sym typeface="Arial"/>
            </a:endParaRP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F5C66242-26F3-A808-58C5-6880B7EF677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909ACD83-9D58-1A49-68ED-BA8C5DAC37D7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EF7A2873-484B-5203-A272-32DE75FA84A0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Imagen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1FC1F6BF-6EAD-23FE-DA1F-D482CB169C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BF0C295D-AB88-95E9-E5FC-3D2ECD2E7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002571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gradFill flip="none" rotWithShape="1">
                      <a:gsLst>
                        <a:gs pos="5000">
                          <a:srgbClr val="D8CAA0"/>
                        </a:gs>
                        <a:gs pos="100000">
                          <a:srgbClr val="B4B289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AF1D9A30-58A4-EC93-2F7C-E101C7423A67}"/>
              </a:ext>
            </a:extLst>
          </p:cNvPr>
          <p:cNvSpPr txBox="1"/>
          <p:nvPr/>
        </p:nvSpPr>
        <p:spPr>
          <a:xfrm>
            <a:off x="207372" y="3718555"/>
            <a:ext cx="5888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Escucha a las personas y sus necesidades. 
- Ante retos y dificultades contagia energía, positividad, mirada de fe.
- Aporta soluciones ante problemas.
- Toma la palabra en público cuando corresponde.
- La gente se embarca si él está al frente.
- Muestra un sentido de la vida y una espiritualidad que alimentan su compromiso.</a:t>
            </a:r>
            <a:endParaRPr lang="ca-ES-valencia" sz="200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77D963-BED4-62BE-E05A-71752FA2C2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144" b="18841"/>
          <a:stretch/>
        </p:blipFill>
        <p:spPr>
          <a:xfrm>
            <a:off x="6967330" y="91844"/>
            <a:ext cx="4450380" cy="27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FFABE28F-1B0E-DBD3-DE6C-21B904D2E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3E5664ED-4FA2-47B7-66AA-C0CAB5883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803806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8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</a:t>
                      </a:r>
                      <a:r>
                        <a:rPr lang="ca-ES-valencia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Comunidad</a:t>
                      </a:r>
                      <a:endParaRPr lang="ca-ES-valencia" sz="36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B693FED9-0AEF-82C6-1505-C017059F488A}"/>
              </a:ext>
            </a:extLst>
          </p:cNvPr>
          <p:cNvGraphicFramePr/>
          <p:nvPr/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84BD3005-9662-57CC-30C3-87A7D3E9B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318395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Ejemplos</a:t>
                      </a:r>
                      <a:endParaRPr sz="2800" kern="120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460051F0-A085-7FE5-74D3-09BB48FFF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35043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Contra-ejemplos</a:t>
                      </a:r>
                      <a:endParaRPr lang="ca-ES-valencia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6EB8B659-EA4F-0884-4B06-16FD33366FA6}"/>
              </a:ext>
            </a:extLst>
          </p:cNvPr>
          <p:cNvGraphicFramePr/>
          <p:nvPr/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-valencia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0147887C-A35B-C5E0-3746-FA3913E498FE}"/>
              </a:ext>
            </a:extLst>
          </p:cNvPr>
          <p:cNvGraphicFramePr/>
          <p:nvPr/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21325DB2-B06C-60C9-0F59-1C049924BA05}"/>
              </a:ext>
            </a:extLst>
          </p:cNvPr>
          <p:cNvSpPr txBox="1"/>
          <p:nvPr/>
        </p:nvSpPr>
        <p:spPr>
          <a:xfrm>
            <a:off x="6317636" y="3620214"/>
            <a:ext cx="566699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hace seguimiento del ambiente laboral en las obras educativas.
- Impone el propio discurso, no busca consenso.
- Comunica autoafirmación, muestra protagonismo.
- No es sensible a los sentimientos de los demás, le falta empatía. 
- No es capaz de trabajar en equipo: tiene que hacer las cosas solo.
- Sólo se preocupa de la dimensión pragmática.</a:t>
            </a:r>
            <a:endParaRPr lang="ca-ES-valencia" sz="2000" dirty="0">
              <a:solidFill>
                <a:schemeClr val="tx1">
                  <a:lumMod val="65000"/>
                  <a:lumOff val="35000"/>
                </a:schemeClr>
              </a:solidFill>
              <a:latin typeface="Indivisa Text Sans" pitchFamily="50" charset="0"/>
            </a:endParaRP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FD4B24C1-0C84-5BE2-5CAC-C9429D7FEB3F}"/>
              </a:ext>
            </a:extLst>
          </p:cNvPr>
          <p:cNvSpPr txBox="1"/>
          <p:nvPr/>
        </p:nvSpPr>
        <p:spPr>
          <a:xfrm>
            <a:off x="157316" y="727238"/>
            <a:ext cx="593868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Trabaja en equipo, pide sugerencias, acepta las críticas.
- Promueve vínculos y relaciones interpersonales de calidad.
- Genera espacios de fraternidad, de comunidad, más allá del trabajo.</a:t>
            </a:r>
            <a:endParaRPr lang="ca-ES-valencia" sz="2000" b="1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  <a:cs typeface="Arial"/>
              <a:sym typeface="Arial"/>
            </a:endParaRP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FEDA1B8D-6D11-3E02-A9CA-DF89A25204E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6B897199-1DC9-61BD-6259-19905D9319E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6460F33A-8FD3-A0F1-93F0-6608C49ED767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Imagen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D38DB853-CEB7-727E-EB46-24D4EACB27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750DFE04-D257-60D6-A8BA-B60C11720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484333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rgbClr val="FDF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A5C5BF06-0B54-5994-0A82-88F4A0E8DA4F}"/>
              </a:ext>
            </a:extLst>
          </p:cNvPr>
          <p:cNvSpPr txBox="1"/>
          <p:nvPr/>
        </p:nvSpPr>
        <p:spPr>
          <a:xfrm>
            <a:off x="207372" y="3718555"/>
            <a:ext cx="588862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s-ES" sz="19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Crea equipo, espacios de confianza, da responsabilidades. 
- Es acogedor, cercano y acompaña a las personas que tiene a su cargo.
- Participa en los encuentros que van más allá del trabajo.
- Invita a participar en comunidades </a:t>
            </a:r>
            <a:r>
              <a:rPr lang="es-ES" sz="1900" dirty="0" err="1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lasalianas</a:t>
            </a:r>
            <a:r>
              <a:rPr lang="es-ES" sz="19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.
- Impulsa el nacimiento y desarrollo de nuevas comunidades </a:t>
            </a:r>
            <a:r>
              <a:rPr lang="es-ES" sz="1900" dirty="0" err="1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lasalianas</a:t>
            </a:r>
            <a:r>
              <a:rPr lang="es-ES" sz="19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. 
- Participa en una comunidad </a:t>
            </a:r>
            <a:r>
              <a:rPr lang="es-ES" sz="1900" dirty="0" err="1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lasaliana</a:t>
            </a:r>
            <a:r>
              <a:rPr lang="es-ES" sz="19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 intencional.</a:t>
            </a:r>
            <a:endParaRPr lang="ca-ES-valencia" sz="190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71F2ED-B9F7-CC6A-BE00-575BD48E67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584" b="17488"/>
          <a:stretch/>
        </p:blipFill>
        <p:spPr>
          <a:xfrm>
            <a:off x="7076660" y="129880"/>
            <a:ext cx="4065587" cy="2639685"/>
          </a:xfrm>
          <a:prstGeom prst="rect">
            <a:avLst/>
          </a:prstGeom>
          <a:solidFill>
            <a:srgbClr val="FDFBEE"/>
          </a:solidFill>
        </p:spPr>
      </p:pic>
    </p:spTree>
    <p:extLst>
      <p:ext uri="{BB962C8B-B14F-4D97-AF65-F5344CB8AC3E}">
        <p14:creationId xmlns:p14="http://schemas.microsoft.com/office/powerpoint/2010/main" val="11308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6672290E-B987-82C5-6FB4-89BF60F3A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877008BC-9542-C5C3-F4E3-F0060735B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162791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Mirada espiritual</a:t>
                      </a:r>
                      <a:endParaRPr lang="ca-ES-valencia" sz="40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0C0562F0-B530-D76D-C7F6-1C1013B0FACA}"/>
              </a:ext>
            </a:extLst>
          </p:cNvPr>
          <p:cNvGraphicFramePr/>
          <p:nvPr/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0D49AAE3-D054-D5DA-5812-8F47DC350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169963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Ejemplos</a:t>
                      </a:r>
                      <a:endParaRPr sz="2800" kern="120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110FC9D3-4002-BC7F-DE92-0991557DB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398303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-valencia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Contra-ejemplos</a:t>
                      </a:r>
                      <a:endParaRPr lang="ca-ES-valencia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AD40485E-E953-5276-5E41-78B0397A55EE}"/>
              </a:ext>
            </a:extLst>
          </p:cNvPr>
          <p:cNvGraphicFramePr/>
          <p:nvPr/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-valencia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2EACF301-FDD9-A12C-F9BA-CCF2F14819DF}"/>
              </a:ext>
            </a:extLst>
          </p:cNvPr>
          <p:cNvGraphicFramePr/>
          <p:nvPr/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846A84F7-9E39-6A85-F6F5-18A8B08F51F5}"/>
              </a:ext>
            </a:extLst>
          </p:cNvPr>
          <p:cNvSpPr txBox="1"/>
          <p:nvPr/>
        </p:nvSpPr>
        <p:spPr>
          <a:xfrm>
            <a:off x="6317636" y="3620214"/>
            <a:ext cx="5666991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Sólo incide en la dimensión laboral o de trabajo. 
- Mantiene una espiritualidad de antes del Concilio, sin conexión con la realidad, 
- No pone en diálogo la fe y la ciencia/cultura.
- Tiene una mirada materialista, tan solo pragmática.
- Nunca cita el Evangelio.</a:t>
            </a:r>
            <a:endParaRPr lang="ca-ES-valencia" sz="2000" dirty="0">
              <a:solidFill>
                <a:schemeClr val="tx1">
                  <a:lumMod val="65000"/>
                  <a:lumOff val="35000"/>
                </a:schemeClr>
              </a:solidFill>
              <a:latin typeface="Indivisa Text Sans" pitchFamily="50" charset="0"/>
            </a:endParaRP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559630F7-450C-8656-1579-686252791164}"/>
              </a:ext>
            </a:extLst>
          </p:cNvPr>
          <p:cNvSpPr txBox="1"/>
          <p:nvPr/>
        </p:nvSpPr>
        <p:spPr>
          <a:xfrm>
            <a:off x="157316" y="881126"/>
            <a:ext cx="593868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Sabe descubrir y experimentar el sentido trascendente de su misión (realismo místico).
- Practica el "mirar con los ojos de la fe".
- Tiene cultura vocacional.
- Conoce y valora el Evangelio</a:t>
            </a:r>
            <a:endParaRPr lang="ca-ES-valencia" sz="2000" b="1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7F5D578D-BE89-E255-49D5-8F8C59639BDB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5A8B5B22-441F-8818-0B33-98C531111C2A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F68F89A3-7941-61D5-0D85-2ABE6F752E0B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Imagen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84D032BC-9253-9C77-9855-A2AB84343C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13E899C1-69BE-F9B3-51A6-78C13CE2A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806068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rgbClr val="F0E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578C77D-BE38-E244-0C7A-59331F268644}"/>
              </a:ext>
            </a:extLst>
          </p:cNvPr>
          <p:cNvSpPr txBox="1"/>
          <p:nvPr/>
        </p:nvSpPr>
        <p:spPr>
          <a:xfrm>
            <a:off x="207372" y="3718555"/>
            <a:ext cx="588862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s-ES" sz="19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Conecta con la dimensión emocional y espiritual en las relaciones interpersonales.
- Comparte sus creencias y dudas en los encuentros y a nivel personal.
- Sabe describir los rasgos más significativos de la espiritualidad </a:t>
            </a:r>
            <a:r>
              <a:rPr lang="es-ES" sz="1900" dirty="0" err="1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lasaliana</a:t>
            </a:r>
            <a:r>
              <a:rPr lang="es-ES" sz="190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.
- Practica algún tipo de meditación o de silencio personal.
- Describe su misión de manera vocacional.
- Motiva a los demás con textos del Evangelio.</a:t>
            </a:r>
            <a:endParaRPr lang="ca-ES-valencia" sz="1900" noProof="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028ACE-167B-6E3F-8FA2-B2D21473C7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198" b="17295"/>
          <a:stretch/>
        </p:blipFill>
        <p:spPr>
          <a:xfrm>
            <a:off x="7063404" y="85665"/>
            <a:ext cx="4137326" cy="271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5626</TotalTime>
  <Words>2290</Words>
  <Application>Microsoft Office PowerPoint</Application>
  <PresentationFormat>Panorámica</PresentationFormat>
  <Paragraphs>131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ADLaM Display</vt:lpstr>
      <vt:lpstr>Arial</vt:lpstr>
      <vt:lpstr>Calibri</vt:lpstr>
      <vt:lpstr>Calibri Light</vt:lpstr>
      <vt:lpstr>Indivisa Text Sans</vt:lpstr>
      <vt:lpstr>Indivisa Text Sans Black</vt:lpstr>
      <vt:lpstr>Indivisa Text Serif Black</vt:lpstr>
      <vt:lpstr>Segoe Print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Paco Chiva</dc:creator>
  <cp:lastModifiedBy>Paco Chiva</cp:lastModifiedBy>
  <cp:revision>46</cp:revision>
  <dcterms:created xsi:type="dcterms:W3CDTF">2025-04-18T16:53:11Z</dcterms:created>
  <dcterms:modified xsi:type="dcterms:W3CDTF">2025-05-26T11:21:31Z</dcterms:modified>
</cp:coreProperties>
</file>