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85" r:id="rId5"/>
    <p:sldId id="286" r:id="rId6"/>
    <p:sldId id="287" r:id="rId7"/>
    <p:sldId id="288" r:id="rId8"/>
    <p:sldId id="289" r:id="rId9"/>
    <p:sldId id="262" r:id="rId10"/>
    <p:sldId id="290" r:id="rId11"/>
    <p:sldId id="291" r:id="rId12"/>
    <p:sldId id="292" r:id="rId13"/>
    <p:sldId id="260" r:id="rId14"/>
    <p:sldId id="294" r:id="rId15"/>
    <p:sldId id="293" r:id="rId16"/>
    <p:sldId id="296" r:id="rId17"/>
    <p:sldId id="265" r:id="rId18"/>
    <p:sldId id="277" r:id="rId19"/>
    <p:sldId id="266" r:id="rId20"/>
  </p:sldIdLst>
  <p:sldSz cx="9144000" cy="5143500" type="screen16x9"/>
  <p:notesSz cx="6858000" cy="9144000"/>
  <p:embeddedFontLst>
    <p:embeddedFont>
      <p:font typeface="Oswald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inos" panose="020B0604020202020204" charset="0"/>
      <p:regular r:id="rId28"/>
      <p:bold r:id="rId29"/>
      <p:italic r:id="rId30"/>
      <p:boldItalic r:id="rId31"/>
    </p:embeddedFont>
    <p:embeddedFont>
      <p:font typeface="Helvetica" panose="020B0604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7D5CAF-C5C0-430F-A390-3F806F24974C}">
  <a:tblStyle styleId="{DB7D5CAF-C5C0-430F-A390-3F806F249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48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14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046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242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826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224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12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9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08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72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6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libro.png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tama - Beyond the Horiz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5207" y="3493239"/>
            <a:ext cx="609600" cy="609600"/>
          </a:xfrm>
          <a:prstGeom prst="rect">
            <a:avLst/>
          </a:prstGeom>
        </p:spPr>
      </p:pic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246909" y="1046018"/>
            <a:ext cx="7128163" cy="22721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Director de Comunidad: Hermano que comparte camino.</a:t>
            </a:r>
            <a:endParaRPr dirty="0"/>
          </a:p>
        </p:txBody>
      </p:sp>
      <p:sp>
        <p:nvSpPr>
          <p:cNvPr id="4" name="Google Shape;69;p14"/>
          <p:cNvSpPr txBox="1">
            <a:spLocks/>
          </p:cNvSpPr>
          <p:nvPr/>
        </p:nvSpPr>
        <p:spPr>
          <a:xfrm>
            <a:off x="6179122" y="3401286"/>
            <a:ext cx="1995054" cy="10390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400" dirty="0" smtClean="0"/>
              <a:t>H. Rafa Matas</a:t>
            </a:r>
            <a:endParaRPr lang="es-ES" sz="2400" dirty="0"/>
          </a:p>
        </p:txBody>
      </p:sp>
      <p:pic>
        <p:nvPicPr>
          <p:cNvPr id="1026" name="Picture 2" descr="https://espiritualidad.lasalle.es/wp-content/uploads/2021/07/pexels-pavel-danilyuk-7521300-indicadores-1080x5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69;p14"/>
          <p:cNvSpPr txBox="1">
            <a:spLocks/>
          </p:cNvSpPr>
          <p:nvPr/>
        </p:nvSpPr>
        <p:spPr>
          <a:xfrm>
            <a:off x="621844" y="2892999"/>
            <a:ext cx="7128163" cy="2272146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cualidad primera de un director es </a:t>
            </a:r>
            <a:r>
              <a:rPr lang="es-E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 ver</a:t>
            </a:r>
            <a:r>
              <a:rPr lang="es-E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</a:t>
            </a:r>
            <a:r>
              <a:rPr 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Michelangelo</a:t>
            </a:r>
            <a:r>
              <a:rPr 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Antonioni</a:t>
            </a: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743">
        <p:split orient="vert"/>
      </p:transition>
    </mc:Choice>
    <mc:Fallback xmlns="">
      <p:transition spd="slow" advTm="1374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9" grpId="0"/>
      <p:bldP spid="5" grpId="0"/>
    </p:bldLst>
  </p:timing>
  <p:extLst mod="1">
    <p:ext uri="{E180D4A7-C9FB-4DFB-919C-405C955672EB}">
      <p14:showEvtLst xmlns:p14="http://schemas.microsoft.com/office/powerpoint/2010/main">
        <p14:playEvt time="469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 idx="4294967295"/>
          </p:nvPr>
        </p:nvSpPr>
        <p:spPr>
          <a:xfrm>
            <a:off x="2700200" y="3218109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¿Centrado en ti o pensando en los demás?</a:t>
            </a:r>
            <a:endParaRPr sz="6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05" b="20565"/>
          <a:stretch/>
        </p:blipFill>
        <p:spPr>
          <a:xfrm>
            <a:off x="1500516" y="496243"/>
            <a:ext cx="3277416" cy="1045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155990"/>
      </p:ext>
    </p:extLst>
  </p:cSld>
  <p:clrMapOvr>
    <a:masterClrMapping/>
  </p:clrMapOvr>
  <p:transition spd="slow" advTm="539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 idx="4294967295"/>
          </p:nvPr>
        </p:nvSpPr>
        <p:spPr>
          <a:xfrm>
            <a:off x="3122763" y="3266598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¿Positivo, optimista o de mirada negativa?</a:t>
            </a:r>
            <a:endParaRPr sz="6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28" y="476800"/>
            <a:ext cx="1822042" cy="1213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65463"/>
      </p:ext>
    </p:extLst>
  </p:cSld>
  <p:clrMapOvr>
    <a:masterClrMapping/>
  </p:clrMapOvr>
  <p:transition spd="slow" advTm="570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 idx="4294967295"/>
          </p:nvPr>
        </p:nvSpPr>
        <p:spPr>
          <a:xfrm>
            <a:off x="3823855" y="3266598"/>
            <a:ext cx="493680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¿Estrechas lazos, creas sinergias?</a:t>
            </a:r>
            <a:endParaRPr sz="6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01" y="965662"/>
            <a:ext cx="2136098" cy="3212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368725"/>
      </p:ext>
    </p:extLst>
  </p:cSld>
  <p:clrMapOvr>
    <a:masterClrMapping/>
  </p:clrMapOvr>
  <p:transition spd="slow" advTm="632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809500" y="1475999"/>
            <a:ext cx="6128100" cy="2264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dirty="0" smtClean="0"/>
              <a:t>El </a:t>
            </a:r>
            <a:r>
              <a:rPr lang="es-ES" dirty="0"/>
              <a:t>Hermano Director es el primer responsable de la comunidad y de su unidad; asume con sencillez sus responsabilidades como un servicio</a:t>
            </a:r>
            <a:r>
              <a:rPr lang="es-ES" dirty="0" smtClean="0"/>
              <a:t>.</a:t>
            </a:r>
          </a:p>
          <a:p>
            <a:pPr marL="0" lvl="0" indent="0">
              <a:buNone/>
            </a:pPr>
            <a:r>
              <a:rPr lang="es-ES" dirty="0" smtClean="0"/>
              <a:t>R 59</a:t>
            </a:r>
            <a:endParaRPr dirty="0"/>
          </a:p>
        </p:txBody>
      </p:sp>
    </p:spTree>
    <p:custDataLst>
      <p:tags r:id="rId1"/>
    </p:custDataLst>
  </p:cSld>
  <p:clrMapOvr>
    <a:masterClrMapping/>
  </p:clrMapOvr>
  <p:transition spd="slow" advTm="562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726376" y="1475999"/>
            <a:ext cx="6918864" cy="2264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dirty="0"/>
              <a:t>Acompaña, estimula y apoya a sus Hermanos en la búsqueda del bien común, los escucha, respeta su confidencialidad, los mantiene informados y les ayuda a entrar en el espíritu de </a:t>
            </a:r>
            <a:r>
              <a:rPr lang="es-ES" dirty="0" smtClean="0"/>
              <a:t>discernimiento.</a:t>
            </a:r>
          </a:p>
          <a:p>
            <a:pPr marL="0" lvl="0" indent="0">
              <a:buNone/>
            </a:pPr>
            <a:r>
              <a:rPr lang="es-ES" dirty="0" smtClean="0"/>
              <a:t>R 59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933877"/>
      </p:ext>
    </p:extLst>
  </p:cSld>
  <p:clrMapOvr>
    <a:masterClrMapping/>
  </p:clrMapOvr>
  <p:transition spd="slow" advTm="707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809500" y="1475999"/>
            <a:ext cx="6759536" cy="2264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dirty="0" smtClean="0"/>
              <a:t>El </a:t>
            </a:r>
            <a:r>
              <a:rPr lang="es-ES" dirty="0"/>
              <a:t>Hermano Director está al servicio de sus Hermanos, como superior religioso, para sostenerlos en su progreso espiritual y en la realización de su vocación personal y comunitaria. </a:t>
            </a:r>
            <a:endParaRPr lang="es-ES" dirty="0" smtClean="0"/>
          </a:p>
          <a:p>
            <a:pPr marL="0" lvl="0" indent="0">
              <a:buNone/>
            </a:pPr>
            <a:r>
              <a:rPr lang="es-ES" dirty="0" smtClean="0"/>
              <a:t>R 60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089867"/>
      </p:ext>
    </p:extLst>
  </p:cSld>
  <p:clrMapOvr>
    <a:masterClrMapping/>
  </p:clrMapOvr>
  <p:transition spd="slow" advTm="799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676400" y="1510635"/>
            <a:ext cx="6982690" cy="2264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dirty="0"/>
              <a:t>Les ofrece el apoyo de su colaboración, consejo y autoridad. Se esmera por entrar él mismo en el espíritu de la Regla y por ayudar a que lo hagan los demás. </a:t>
            </a:r>
            <a:endParaRPr lang="es-ES" dirty="0" smtClean="0"/>
          </a:p>
          <a:p>
            <a:pPr marL="0" lvl="0" indent="0">
              <a:buNone/>
            </a:pPr>
            <a:r>
              <a:rPr lang="es-ES" dirty="0" smtClean="0"/>
              <a:t>R 60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582956"/>
      </p:ext>
    </p:extLst>
  </p:cSld>
  <p:clrMapOvr>
    <a:masterClrMapping/>
  </p:clrMapOvr>
  <p:transition spd="slow" advTm="76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4 CLAVES PARA EL ÉXITO EN LA ANIMACIÓN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50" y="2148497"/>
            <a:ext cx="2388775" cy="1791581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7" name="Google Shape;597;p40"/>
          <p:cNvSpPr/>
          <p:nvPr/>
        </p:nvSpPr>
        <p:spPr>
          <a:xfrm>
            <a:off x="1887888" y="1745674"/>
            <a:ext cx="1136570" cy="1213831"/>
          </a:xfrm>
          <a:custGeom>
            <a:avLst/>
            <a:gdLst/>
            <a:ahLst/>
            <a:cxnLst/>
            <a:rect l="l" t="t" r="r" b="b"/>
            <a:pathLst>
              <a:path w="632" h="712" extrusionOk="0">
                <a:moveTo>
                  <a:pt x="138" y="607"/>
                </a:moveTo>
                <a:cubicBezTo>
                  <a:pt x="0" y="469"/>
                  <a:pt x="0" y="243"/>
                  <a:pt x="138" y="104"/>
                </a:cubicBezTo>
                <a:cubicBezTo>
                  <a:pt x="206" y="37"/>
                  <a:pt x="295" y="0"/>
                  <a:pt x="390" y="0"/>
                </a:cubicBezTo>
                <a:cubicBezTo>
                  <a:pt x="480" y="0"/>
                  <a:pt x="566" y="33"/>
                  <a:pt x="632" y="94"/>
                </a:cubicBezTo>
                <a:cubicBezTo>
                  <a:pt x="565" y="166"/>
                  <a:pt x="529" y="258"/>
                  <a:pt x="529" y="356"/>
                </a:cubicBezTo>
                <a:cubicBezTo>
                  <a:pt x="529" y="454"/>
                  <a:pt x="565" y="546"/>
                  <a:pt x="632" y="617"/>
                </a:cubicBezTo>
                <a:cubicBezTo>
                  <a:pt x="566" y="678"/>
                  <a:pt x="480" y="712"/>
                  <a:pt x="390" y="712"/>
                </a:cubicBezTo>
                <a:cubicBezTo>
                  <a:pt x="295" y="712"/>
                  <a:pt x="206" y="675"/>
                  <a:pt x="138" y="6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s-ES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s-E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ES" sz="16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endParaRPr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98;p40"/>
          <p:cNvSpPr/>
          <p:nvPr/>
        </p:nvSpPr>
        <p:spPr>
          <a:xfrm>
            <a:off x="1948584" y="2833535"/>
            <a:ext cx="1280359" cy="1018029"/>
          </a:xfrm>
          <a:custGeom>
            <a:avLst/>
            <a:gdLst/>
            <a:ahLst/>
            <a:cxnLst/>
            <a:rect l="l" t="t" r="r" b="b"/>
            <a:pathLst>
              <a:path w="712" h="597" extrusionOk="0">
                <a:moveTo>
                  <a:pt x="356" y="102"/>
                </a:moveTo>
                <a:cubicBezTo>
                  <a:pt x="454" y="102"/>
                  <a:pt x="546" y="66"/>
                  <a:pt x="618" y="0"/>
                </a:cubicBezTo>
                <a:cubicBezTo>
                  <a:pt x="679" y="66"/>
                  <a:pt x="712" y="151"/>
                  <a:pt x="712" y="241"/>
                </a:cubicBezTo>
                <a:cubicBezTo>
                  <a:pt x="712" y="337"/>
                  <a:pt x="675" y="426"/>
                  <a:pt x="608" y="493"/>
                </a:cubicBezTo>
                <a:cubicBezTo>
                  <a:pt x="541" y="560"/>
                  <a:pt x="451" y="597"/>
                  <a:pt x="356" y="597"/>
                </a:cubicBezTo>
                <a:cubicBezTo>
                  <a:pt x="261" y="597"/>
                  <a:pt x="172" y="560"/>
                  <a:pt x="104" y="493"/>
                </a:cubicBezTo>
                <a:cubicBezTo>
                  <a:pt x="37" y="426"/>
                  <a:pt x="0" y="337"/>
                  <a:pt x="0" y="241"/>
                </a:cubicBezTo>
                <a:cubicBezTo>
                  <a:pt x="0" y="151"/>
                  <a:pt x="34" y="66"/>
                  <a:pt x="95" y="0"/>
                </a:cubicBezTo>
                <a:cubicBezTo>
                  <a:pt x="166" y="66"/>
                  <a:pt x="258" y="102"/>
                  <a:pt x="356" y="1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s-ES" sz="1600" b="0" i="0" u="none" strike="noStrike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ES" sz="16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" sz="16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endParaRPr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9;p40"/>
          <p:cNvSpPr/>
          <p:nvPr/>
        </p:nvSpPr>
        <p:spPr>
          <a:xfrm>
            <a:off x="3095993" y="2639102"/>
            <a:ext cx="1075880" cy="1212459"/>
          </a:xfrm>
          <a:custGeom>
            <a:avLst/>
            <a:gdLst/>
            <a:ahLst/>
            <a:cxnLst/>
            <a:rect l="l" t="t" r="r" b="b"/>
            <a:pathLst>
              <a:path w="598" h="711" extrusionOk="0">
                <a:moveTo>
                  <a:pt x="493" y="607"/>
                </a:moveTo>
                <a:cubicBezTo>
                  <a:pt x="426" y="674"/>
                  <a:pt x="337" y="711"/>
                  <a:pt x="242" y="711"/>
                </a:cubicBezTo>
                <a:cubicBezTo>
                  <a:pt x="152" y="711"/>
                  <a:pt x="66" y="678"/>
                  <a:pt x="0" y="617"/>
                </a:cubicBezTo>
                <a:cubicBezTo>
                  <a:pt x="67" y="546"/>
                  <a:pt x="103" y="453"/>
                  <a:pt x="103" y="355"/>
                </a:cubicBezTo>
                <a:cubicBezTo>
                  <a:pt x="103" y="258"/>
                  <a:pt x="67" y="165"/>
                  <a:pt x="0" y="94"/>
                </a:cubicBezTo>
                <a:cubicBezTo>
                  <a:pt x="66" y="33"/>
                  <a:pt x="152" y="0"/>
                  <a:pt x="242" y="0"/>
                </a:cubicBezTo>
                <a:cubicBezTo>
                  <a:pt x="337" y="0"/>
                  <a:pt x="426" y="37"/>
                  <a:pt x="493" y="104"/>
                </a:cubicBezTo>
                <a:cubicBezTo>
                  <a:pt x="561" y="171"/>
                  <a:pt x="598" y="260"/>
                  <a:pt x="598" y="355"/>
                </a:cubicBezTo>
                <a:cubicBezTo>
                  <a:pt x="598" y="451"/>
                  <a:pt x="561" y="540"/>
                  <a:pt x="493" y="6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s-ES" sz="1600" b="0" i="0" u="none" strike="noStrike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s-ES" sz="1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ES" sz="16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SERVIR</a:t>
            </a:r>
            <a:endParaRPr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00;p40"/>
          <p:cNvSpPr/>
          <p:nvPr/>
        </p:nvSpPr>
        <p:spPr>
          <a:xfrm>
            <a:off x="2920745" y="1745671"/>
            <a:ext cx="1341052" cy="1018029"/>
          </a:xfrm>
          <a:custGeom>
            <a:avLst/>
            <a:gdLst/>
            <a:ahLst/>
            <a:cxnLst/>
            <a:rect l="l" t="t" r="r" b="b"/>
            <a:pathLst>
              <a:path w="746" h="597" extrusionOk="0">
                <a:moveTo>
                  <a:pt x="356" y="0"/>
                </a:moveTo>
                <a:cubicBezTo>
                  <a:pt x="451" y="0"/>
                  <a:pt x="540" y="37"/>
                  <a:pt x="607" y="104"/>
                </a:cubicBezTo>
                <a:cubicBezTo>
                  <a:pt x="743" y="240"/>
                  <a:pt x="746" y="458"/>
                  <a:pt x="617" y="597"/>
                </a:cubicBezTo>
                <a:cubicBezTo>
                  <a:pt x="546" y="531"/>
                  <a:pt x="454" y="495"/>
                  <a:pt x="356" y="495"/>
                </a:cubicBezTo>
                <a:cubicBezTo>
                  <a:pt x="258" y="495"/>
                  <a:pt x="166" y="531"/>
                  <a:pt x="94" y="597"/>
                </a:cubicBezTo>
                <a:cubicBezTo>
                  <a:pt x="33" y="531"/>
                  <a:pt x="0" y="446"/>
                  <a:pt x="0" y="356"/>
                </a:cubicBezTo>
                <a:cubicBezTo>
                  <a:pt x="0" y="261"/>
                  <a:pt x="37" y="171"/>
                  <a:pt x="104" y="104"/>
                </a:cubicBezTo>
                <a:cubicBezTo>
                  <a:pt x="171" y="37"/>
                  <a:pt x="261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s-ES" sz="1600" b="0" i="0" u="none" strike="noStrike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ES" sz="16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ES" sz="1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DISCERNIR</a:t>
            </a:r>
            <a:endParaRPr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332">
        <p14:flythrough/>
      </p:transition>
    </mc:Choice>
    <mc:Fallback xmlns="">
      <p:transition spd="slow" advTm="14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5"/>
          <p:cNvGrpSpPr/>
          <p:nvPr/>
        </p:nvGrpSpPr>
        <p:grpSpPr>
          <a:xfrm>
            <a:off x="3807524" y="1241129"/>
            <a:ext cx="4542205" cy="2668921"/>
            <a:chOff x="1177450" y="241631"/>
            <a:chExt cx="6173152" cy="3627237"/>
          </a:xfrm>
        </p:grpSpPr>
        <p:sp>
          <p:nvSpPr>
            <p:cNvPr id="262" name="Google Shape;262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1177450" y="3773690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1177450" y="3697547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806350" y="3697547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779416" y="1600443"/>
            <a:ext cx="3055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Helvetica" pitchFamily="34" charset="0"/>
                <a:ea typeface="Arial Unicode MS"/>
                <a:cs typeface="Arial Unicode MS"/>
              </a:rPr>
              <a:t>A Dios es a quien </a:t>
            </a:r>
            <a:r>
              <a:rPr lang="es-ES_tradnl" dirty="0" smtClean="0">
                <a:latin typeface="Helvetica" pitchFamily="34" charset="0"/>
                <a:ea typeface="Arial Unicode MS"/>
                <a:cs typeface="Arial Unicode MS"/>
              </a:rPr>
              <a:t>servís </a:t>
            </a:r>
            <a:r>
              <a:rPr lang="es-ES_tradnl" dirty="0">
                <a:latin typeface="Helvetica" pitchFamily="34" charset="0"/>
                <a:ea typeface="Arial Unicode MS"/>
                <a:cs typeface="Arial Unicode MS"/>
              </a:rPr>
              <a:t>en ese empleo. CT 16,5,1</a:t>
            </a:r>
            <a:endParaRPr lang="es-ES" dirty="0">
              <a:latin typeface="Helvetica" pitchFamily="34" charset="0"/>
              <a:ea typeface="Arial Unicode MS"/>
              <a:cs typeface="Arial Unicode M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93471" y="2123663"/>
            <a:ext cx="2999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Helvetica" pitchFamily="34" charset="0"/>
                <a:ea typeface="Arial Unicode MS"/>
              </a:rPr>
              <a:t>Sed</a:t>
            </a:r>
            <a:r>
              <a:rPr lang="en-US" dirty="0">
                <a:solidFill>
                  <a:srgbClr val="00B050"/>
                </a:solidFill>
                <a:latin typeface="Helvetica" pitchFamily="34" charset="0"/>
                <a:ea typeface="Arial Unicode MS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Helvetica" pitchFamily="34" charset="0"/>
                <a:ea typeface="Arial Unicode MS"/>
              </a:rPr>
              <a:t>fieles</a:t>
            </a:r>
            <a:r>
              <a:rPr lang="en-US" dirty="0">
                <a:solidFill>
                  <a:srgbClr val="00B050"/>
                </a:solidFill>
                <a:latin typeface="Helvetica" pitchFamily="34" charset="0"/>
                <a:ea typeface="Arial Unicode MS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Helvetica" pitchFamily="34" charset="0"/>
                <a:ea typeface="Arial Unicode MS"/>
              </a:rPr>
              <a:t>en</a:t>
            </a:r>
            <a:r>
              <a:rPr lang="en-US" dirty="0">
                <a:solidFill>
                  <a:srgbClr val="00B050"/>
                </a:solidFill>
                <a:latin typeface="Helvetica" pitchFamily="34" charset="0"/>
                <a:ea typeface="Arial Unicode MS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Helvetica" pitchFamily="34" charset="0"/>
                <a:ea typeface="Arial Unicode MS"/>
              </a:rPr>
              <a:t>hacer</a:t>
            </a:r>
            <a:r>
              <a:rPr lang="en-US" dirty="0">
                <a:solidFill>
                  <a:srgbClr val="00B050"/>
                </a:solidFill>
                <a:latin typeface="Helvetica" pitchFamily="34" charset="0"/>
                <a:ea typeface="Arial Unicode MS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Helvetica" pitchFamily="34" charset="0"/>
                <a:ea typeface="Arial Unicode MS"/>
              </a:rPr>
              <a:t>todo</a:t>
            </a:r>
            <a:r>
              <a:rPr lang="en-US" dirty="0">
                <a:solidFill>
                  <a:srgbClr val="00B050"/>
                </a:solidFill>
                <a:latin typeface="Helvetica" pitchFamily="34" charset="0"/>
                <a:ea typeface="Arial Unicode MS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Helvetica" pitchFamily="34" charset="0"/>
                <a:ea typeface="Arial Unicode MS"/>
              </a:rPr>
              <a:t>cuanto</a:t>
            </a:r>
            <a:r>
              <a:rPr lang="en-US" dirty="0">
                <a:solidFill>
                  <a:srgbClr val="00B050"/>
                </a:solidFill>
                <a:latin typeface="Helvetica" pitchFamily="34" charset="0"/>
                <a:ea typeface="Arial Unicode MS"/>
              </a:rPr>
              <a:t> Dios </a:t>
            </a:r>
            <a:r>
              <a:rPr lang="en-US" dirty="0" err="1">
                <a:solidFill>
                  <a:srgbClr val="00B050"/>
                </a:solidFill>
                <a:latin typeface="Helvetica" pitchFamily="34" charset="0"/>
                <a:ea typeface="Arial Unicode MS"/>
              </a:rPr>
              <a:t>quiera</a:t>
            </a:r>
            <a:r>
              <a:rPr lang="en-US" dirty="0">
                <a:solidFill>
                  <a:srgbClr val="00B050"/>
                </a:solidFill>
                <a:latin typeface="Helvetica" pitchFamily="34" charset="0"/>
                <a:ea typeface="Arial Unicode MS"/>
              </a:rPr>
              <a:t> de </a:t>
            </a:r>
            <a:r>
              <a:rPr lang="en-US" dirty="0" err="1" smtClean="0">
                <a:solidFill>
                  <a:srgbClr val="00B050"/>
                </a:solidFill>
                <a:latin typeface="Helvetica" pitchFamily="34" charset="0"/>
                <a:ea typeface="Arial Unicode MS"/>
              </a:rPr>
              <a:t>vosotros</a:t>
            </a:r>
            <a:r>
              <a:rPr lang="en-US" dirty="0" smtClean="0">
                <a:solidFill>
                  <a:srgbClr val="00B050"/>
                </a:solidFill>
                <a:latin typeface="Helvetica" pitchFamily="34" charset="0"/>
                <a:ea typeface="Arial Unicode MS"/>
              </a:rPr>
              <a:t>. MD </a:t>
            </a:r>
            <a:r>
              <a:rPr lang="en-US" dirty="0">
                <a:solidFill>
                  <a:srgbClr val="00B050"/>
                </a:solidFill>
                <a:latin typeface="Helvetica" pitchFamily="34" charset="0"/>
                <a:ea typeface="Arial Unicode MS"/>
              </a:rPr>
              <a:t>6,3,2</a:t>
            </a:r>
            <a:endParaRPr lang="es-ES" dirty="0">
              <a:solidFill>
                <a:srgbClr val="00B050"/>
              </a:solidFill>
              <a:latin typeface="Helvetica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49091" y="2646883"/>
            <a:ext cx="2680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Helvetica" pitchFamily="34" charset="0"/>
                <a:ea typeface="Arial Unicode MS"/>
                <a:cs typeface="Arial Unicode MS"/>
              </a:rPr>
              <a:t>Penetraos del </a:t>
            </a:r>
            <a:r>
              <a:rPr lang="es-ES_tradnl" dirty="0" smtClean="0">
                <a:solidFill>
                  <a:srgbClr val="FF0000"/>
                </a:solidFill>
                <a:latin typeface="Helvetica" pitchFamily="34" charset="0"/>
                <a:ea typeface="Arial Unicode MS"/>
                <a:cs typeface="Arial Unicode MS"/>
              </a:rPr>
              <a:t>espíritu </a:t>
            </a:r>
            <a:r>
              <a:rPr lang="es-ES_tradnl" dirty="0">
                <a:solidFill>
                  <a:srgbClr val="FF0000"/>
                </a:solidFill>
                <a:latin typeface="Helvetica" pitchFamily="34" charset="0"/>
                <a:ea typeface="Arial Unicode MS"/>
                <a:cs typeface="Arial Unicode MS"/>
              </a:rPr>
              <a:t>de vuestro Instituto, y animaos del celo con que Dios quiere que </a:t>
            </a:r>
            <a:r>
              <a:rPr lang="es-ES_tradnl" dirty="0" smtClean="0">
                <a:solidFill>
                  <a:srgbClr val="FF0000"/>
                </a:solidFill>
                <a:latin typeface="Helvetica" pitchFamily="34" charset="0"/>
                <a:ea typeface="Arial Unicode MS"/>
                <a:cs typeface="Arial Unicode MS"/>
              </a:rPr>
              <a:t>estéis henchidos </a:t>
            </a:r>
            <a:r>
              <a:rPr lang="es-ES_tradnl" dirty="0">
                <a:solidFill>
                  <a:srgbClr val="FF0000"/>
                </a:solidFill>
                <a:latin typeface="Helvetica" pitchFamily="34" charset="0"/>
                <a:ea typeface="Arial Unicode MS"/>
                <a:cs typeface="Arial Unicode MS"/>
              </a:rPr>
              <a:t>MD 46,3,2</a:t>
            </a:r>
            <a:endParaRPr lang="es-ES" dirty="0">
              <a:solidFill>
                <a:srgbClr val="FF0000"/>
              </a:solidFill>
              <a:latin typeface="Helvetica" pitchFamily="34" charset="0"/>
              <a:ea typeface="Arial Unicode MS"/>
              <a:cs typeface="Arial Unicode M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69" y="996555"/>
            <a:ext cx="2185121" cy="2913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900">
        <p14:flythrough/>
      </p:transition>
    </mc:Choice>
    <mc:Fallback xmlns="">
      <p:transition spd="slow" advTm="12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 idx="4294967295"/>
          </p:nvPr>
        </p:nvSpPr>
        <p:spPr>
          <a:xfrm>
            <a:off x="1408378" y="689450"/>
            <a:ext cx="1344600" cy="716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1" dirty="0" smtClean="0">
                <a:latin typeface="Tinos"/>
                <a:ea typeface="Tinos"/>
                <a:cs typeface="Tinos"/>
                <a:sym typeface="Tinos"/>
              </a:rPr>
              <a:t>y… </a:t>
            </a:r>
            <a:br>
              <a:rPr lang="en" b="0" i="1" dirty="0" smtClean="0">
                <a:latin typeface="Tinos"/>
                <a:ea typeface="Tinos"/>
                <a:cs typeface="Tinos"/>
                <a:sym typeface="Tinos"/>
              </a:rPr>
            </a:br>
            <a:r>
              <a:rPr lang="en" b="0" i="1" dirty="0" smtClean="0">
                <a:latin typeface="Tinos"/>
                <a:ea typeface="Tinos"/>
                <a:cs typeface="Tinos"/>
                <a:sym typeface="Tinos"/>
              </a:rPr>
              <a:t>¡a volar!</a:t>
            </a:r>
            <a:endParaRPr b="0" i="1" dirty="0"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149" name="Google Shape;149;p24" descr="birds.jpg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5275" y="939686"/>
            <a:ext cx="5272100" cy="3114524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150" name="Google Shape;150;p24"/>
          <p:cNvSpPr txBox="1">
            <a:spLocks noGrp="1"/>
          </p:cNvSpPr>
          <p:nvPr>
            <p:ph type="title" idx="4294967295"/>
          </p:nvPr>
        </p:nvSpPr>
        <p:spPr>
          <a:xfrm>
            <a:off x="1408378" y="2176329"/>
            <a:ext cx="1344600" cy="5201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B050"/>
                </a:solidFill>
              </a:rPr>
              <a:t>¡Bien alto!</a:t>
            </a:r>
            <a:endParaRPr b="0" i="1" dirty="0">
              <a:solidFill>
                <a:srgbClr val="00B050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147">
        <p14:flythrough/>
      </p:transition>
    </mc:Choice>
    <mc:Fallback xmlns="">
      <p:transition spd="slow" advTm="91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!Gracias por servir a la Comunidad!</a:t>
            </a:r>
            <a:br>
              <a:rPr lang="en" dirty="0" smtClean="0">
                <a:solidFill>
                  <a:srgbClr val="FF0000"/>
                </a:solidFill>
              </a:rPr>
            </a:br>
            <a:r>
              <a:rPr lang="en" dirty="0" smtClean="0">
                <a:solidFill>
                  <a:srgbClr val="FF0000"/>
                </a:solidFill>
              </a:rPr>
              <a:t>¡Gracias por compartir camino lasaliano!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00381" y="1301060"/>
            <a:ext cx="4207692" cy="1632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25212A"/>
                </a:solidFill>
              </a:rPr>
              <a:t>Un camino de discernimiento continuo.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25212A"/>
                </a:solidFill>
              </a:rPr>
              <a:t>En búsqueda de la mayor coherencia posible.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25212A"/>
                </a:solidFill>
              </a:rPr>
              <a:t>Dispuesto siempre a atender las necesidades de los/as hermanos/as.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25212A"/>
                </a:solidFill>
              </a:rPr>
              <a:t>Y acompañarles ante sus dificultades.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25212A"/>
                </a:solidFill>
              </a:rPr>
              <a:t>A ayudarles a crecer espiritualmente.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200" b="1" dirty="0" smtClean="0">
              <a:solidFill>
                <a:srgbClr val="25212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7" name="Google Shape;634;p40"/>
          <p:cNvGrpSpPr/>
          <p:nvPr/>
        </p:nvGrpSpPr>
        <p:grpSpPr>
          <a:xfrm>
            <a:off x="1437983" y="2014528"/>
            <a:ext cx="117764" cy="118858"/>
            <a:chOff x="5846429" y="3184067"/>
            <a:chExt cx="720076" cy="720055"/>
          </a:xfrm>
        </p:grpSpPr>
        <p:sp>
          <p:nvSpPr>
            <p:cNvPr id="8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634;p40"/>
          <p:cNvGrpSpPr/>
          <p:nvPr/>
        </p:nvGrpSpPr>
        <p:grpSpPr>
          <a:xfrm>
            <a:off x="1438411" y="1509052"/>
            <a:ext cx="117764" cy="118858"/>
            <a:chOff x="5846429" y="3184067"/>
            <a:chExt cx="720076" cy="720055"/>
          </a:xfrm>
        </p:grpSpPr>
        <p:sp>
          <p:nvSpPr>
            <p:cNvPr id="13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634;p40"/>
          <p:cNvGrpSpPr/>
          <p:nvPr/>
        </p:nvGrpSpPr>
        <p:grpSpPr>
          <a:xfrm>
            <a:off x="1437983" y="1749207"/>
            <a:ext cx="117764" cy="118858"/>
            <a:chOff x="5846429" y="3184067"/>
            <a:chExt cx="720076" cy="720055"/>
          </a:xfrm>
        </p:grpSpPr>
        <p:sp>
          <p:nvSpPr>
            <p:cNvPr id="18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634;p40"/>
          <p:cNvGrpSpPr/>
          <p:nvPr/>
        </p:nvGrpSpPr>
        <p:grpSpPr>
          <a:xfrm>
            <a:off x="4957573" y="3367515"/>
            <a:ext cx="117764" cy="118858"/>
            <a:chOff x="5846429" y="3184067"/>
            <a:chExt cx="720076" cy="720055"/>
          </a:xfrm>
        </p:grpSpPr>
        <p:sp>
          <p:nvSpPr>
            <p:cNvPr id="23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634;p40"/>
          <p:cNvGrpSpPr/>
          <p:nvPr/>
        </p:nvGrpSpPr>
        <p:grpSpPr>
          <a:xfrm>
            <a:off x="1434340" y="2724590"/>
            <a:ext cx="117764" cy="118858"/>
            <a:chOff x="5846429" y="3184067"/>
            <a:chExt cx="720076" cy="720055"/>
          </a:xfrm>
        </p:grpSpPr>
        <p:sp>
          <p:nvSpPr>
            <p:cNvPr id="28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634;p40"/>
          <p:cNvGrpSpPr/>
          <p:nvPr/>
        </p:nvGrpSpPr>
        <p:grpSpPr>
          <a:xfrm>
            <a:off x="1434573" y="2473786"/>
            <a:ext cx="117764" cy="118858"/>
            <a:chOff x="5846429" y="3184067"/>
            <a:chExt cx="720076" cy="720055"/>
          </a:xfrm>
        </p:grpSpPr>
        <p:sp>
          <p:nvSpPr>
            <p:cNvPr id="33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634;p40"/>
          <p:cNvGrpSpPr/>
          <p:nvPr/>
        </p:nvGrpSpPr>
        <p:grpSpPr>
          <a:xfrm>
            <a:off x="4958001" y="2966338"/>
            <a:ext cx="117764" cy="118858"/>
            <a:chOff x="5846429" y="3184067"/>
            <a:chExt cx="720076" cy="720055"/>
          </a:xfrm>
        </p:grpSpPr>
        <p:sp>
          <p:nvSpPr>
            <p:cNvPr id="38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634;p40"/>
          <p:cNvGrpSpPr/>
          <p:nvPr/>
        </p:nvGrpSpPr>
        <p:grpSpPr>
          <a:xfrm>
            <a:off x="4935232" y="2689668"/>
            <a:ext cx="117764" cy="118858"/>
            <a:chOff x="5846429" y="3184067"/>
            <a:chExt cx="720076" cy="720055"/>
          </a:xfrm>
        </p:grpSpPr>
        <p:sp>
          <p:nvSpPr>
            <p:cNvPr id="43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634;p40"/>
          <p:cNvGrpSpPr/>
          <p:nvPr/>
        </p:nvGrpSpPr>
        <p:grpSpPr>
          <a:xfrm>
            <a:off x="4957340" y="3637654"/>
            <a:ext cx="117764" cy="118858"/>
            <a:chOff x="5846429" y="3184067"/>
            <a:chExt cx="720076" cy="720055"/>
          </a:xfrm>
        </p:grpSpPr>
        <p:sp>
          <p:nvSpPr>
            <p:cNvPr id="48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634;p40"/>
          <p:cNvGrpSpPr/>
          <p:nvPr/>
        </p:nvGrpSpPr>
        <p:grpSpPr>
          <a:xfrm>
            <a:off x="4964770" y="3892282"/>
            <a:ext cx="117764" cy="118858"/>
            <a:chOff x="5846429" y="3184067"/>
            <a:chExt cx="720076" cy="720055"/>
          </a:xfrm>
        </p:grpSpPr>
        <p:sp>
          <p:nvSpPr>
            <p:cNvPr id="54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4;p40"/>
          <p:cNvGrpSpPr/>
          <p:nvPr/>
        </p:nvGrpSpPr>
        <p:grpSpPr>
          <a:xfrm>
            <a:off x="4954432" y="4171553"/>
            <a:ext cx="117764" cy="118858"/>
            <a:chOff x="5846429" y="3184067"/>
            <a:chExt cx="720076" cy="720055"/>
          </a:xfrm>
        </p:grpSpPr>
        <p:sp>
          <p:nvSpPr>
            <p:cNvPr id="64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5075337" y="2592213"/>
            <a:ext cx="358364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" sz="1200" b="1" dirty="0">
                <a:solidFill>
                  <a:srgbClr val="25212A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Siendo organizado.</a:t>
            </a:r>
          </a:p>
          <a:p>
            <a:pPr lvl="0">
              <a:spcBef>
                <a:spcPts val="600"/>
              </a:spcBef>
            </a:pPr>
            <a:r>
              <a:rPr lang="en" sz="1200" b="1" dirty="0">
                <a:solidFill>
                  <a:srgbClr val="25212A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Siempre dispuesto a liderar la vida de la comunidad.</a:t>
            </a:r>
          </a:p>
          <a:p>
            <a:pPr lvl="0">
              <a:spcBef>
                <a:spcPts val="600"/>
              </a:spcBef>
            </a:pPr>
            <a:r>
              <a:rPr lang="en" sz="1200" b="1" dirty="0">
                <a:solidFill>
                  <a:srgbClr val="25212A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En comunión con el Instituto y con el Distrito.</a:t>
            </a:r>
          </a:p>
          <a:p>
            <a:pPr lvl="0">
              <a:spcBef>
                <a:spcPts val="600"/>
              </a:spcBef>
            </a:pPr>
            <a:r>
              <a:rPr lang="en" sz="1200" b="1" dirty="0">
                <a:solidFill>
                  <a:srgbClr val="25212A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Buscando el equilibrio entre </a:t>
            </a:r>
            <a:r>
              <a:rPr lang="en" sz="1200" b="1" dirty="0" smtClean="0">
                <a:solidFill>
                  <a:srgbClr val="25212A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Misión </a:t>
            </a:r>
            <a:r>
              <a:rPr lang="en" sz="1200" b="1" dirty="0">
                <a:solidFill>
                  <a:srgbClr val="25212A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y Fraternidad.</a:t>
            </a:r>
          </a:p>
          <a:p>
            <a:pPr lvl="0">
              <a:spcBef>
                <a:spcPts val="600"/>
              </a:spcBef>
            </a:pPr>
            <a:r>
              <a:rPr lang="en" sz="1200" b="1" dirty="0">
                <a:solidFill>
                  <a:srgbClr val="25212A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Promoviendo la misión compartida y la Asociación.</a:t>
            </a:r>
          </a:p>
          <a:p>
            <a:pPr lvl="0">
              <a:spcBef>
                <a:spcPts val="600"/>
              </a:spcBef>
            </a:pPr>
            <a:r>
              <a:rPr lang="en" sz="1200" b="1" dirty="0">
                <a:solidFill>
                  <a:srgbClr val="25212A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Abierto a la Iglesia y al sueño de Dios.</a:t>
            </a:r>
          </a:p>
        </p:txBody>
      </p:sp>
      <p:pic>
        <p:nvPicPr>
          <p:cNvPr id="2050" name="Picture 2" descr="https://espiritualidad.lasalle.es/wp-content/uploads/2021/06/perfil-director-03-980x2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48"/>
            <a:ext cx="9144000" cy="271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cuentro Distrital de Directores de Comunidad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923" y="2181970"/>
            <a:ext cx="9144000" cy="29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Google Shape;98;p18"/>
          <p:cNvSpPr txBox="1">
            <a:spLocks noGrp="1"/>
          </p:cNvSpPr>
          <p:nvPr>
            <p:ph type="body" idx="1"/>
          </p:nvPr>
        </p:nvSpPr>
        <p:spPr>
          <a:xfrm>
            <a:off x="1669814" y="-19930"/>
            <a:ext cx="6128100" cy="202107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bg1"/>
                </a:solidFill>
                <a:latin typeface="+mn-lt"/>
              </a:rPr>
              <a:t>“ El arte de dirigir consiste en saber cuándo hay que abandonar la batuta para no molestar a la orquesta”.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bg1"/>
                </a:solidFill>
                <a:latin typeface="+mn-lt"/>
              </a:rPr>
              <a:t>				    </a:t>
            </a:r>
            <a:r>
              <a:rPr lang="en" sz="1600" dirty="0" smtClean="0">
                <a:solidFill>
                  <a:schemeClr val="bg1"/>
                </a:solidFill>
                <a:latin typeface="+mn-lt"/>
              </a:rPr>
              <a:t>Herbert von Karajan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bg1"/>
                </a:solidFill>
              </a:rPr>
              <a:t> </a:t>
            </a:r>
            <a:endParaRPr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897">
        <p:split orient="vert"/>
      </p:transition>
    </mc:Choice>
    <mc:Fallback xmlns="">
      <p:transition spd="slow" advTm="488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9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7" y="1158825"/>
            <a:ext cx="2652195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84" name="Google Shape;84;p16"/>
          <p:cNvSpPr txBox="1">
            <a:spLocks noGrp="1"/>
          </p:cNvSpPr>
          <p:nvPr>
            <p:ph type="ctrTitle" idx="4294967295"/>
          </p:nvPr>
        </p:nvSpPr>
        <p:spPr>
          <a:xfrm>
            <a:off x="1176179" y="291495"/>
            <a:ext cx="484893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0000"/>
                </a:solidFill>
              </a:rPr>
              <a:t>¡Piensa en ti!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4294967295"/>
          </p:nvPr>
        </p:nvSpPr>
        <p:spPr>
          <a:xfrm>
            <a:off x="1324961" y="1452396"/>
            <a:ext cx="3234300" cy="770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/>
              <a:t>¿Facilitas la comunicación o el diálogo?</a:t>
            </a:r>
            <a:endParaRPr sz="1800" b="1" dirty="0"/>
          </a:p>
        </p:txBody>
      </p:sp>
      <p:sp>
        <p:nvSpPr>
          <p:cNvPr id="6" name="Google Shape;85;p16"/>
          <p:cNvSpPr txBox="1">
            <a:spLocks/>
          </p:cNvSpPr>
          <p:nvPr/>
        </p:nvSpPr>
        <p:spPr>
          <a:xfrm>
            <a:off x="1718366" y="2076233"/>
            <a:ext cx="3234300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tomas decisiones unilateralmente, sin consultar.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7" name="Google Shape;85;p16"/>
          <p:cNvSpPr txBox="1">
            <a:spLocks/>
          </p:cNvSpPr>
          <p:nvPr/>
        </p:nvSpPr>
        <p:spPr>
          <a:xfrm>
            <a:off x="1477360" y="2738908"/>
            <a:ext cx="3475305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/>
              <a:t>¿Buscas el consenso, objetivos comunes, sinergia comunitaria?</a:t>
            </a:r>
            <a:endParaRPr lang="es-ES" sz="1800" b="1" dirty="0"/>
          </a:p>
        </p:txBody>
      </p:sp>
      <p:sp>
        <p:nvSpPr>
          <p:cNvPr id="8" name="Google Shape;85;p16"/>
          <p:cNvSpPr txBox="1">
            <a:spLocks/>
          </p:cNvSpPr>
          <p:nvPr/>
        </p:nvSpPr>
        <p:spPr>
          <a:xfrm>
            <a:off x="1721917" y="3334410"/>
            <a:ext cx="3234300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eres autosuficiente, autoritario, apegado al “poder”</a:t>
            </a:r>
            <a:endParaRPr lang="es-ES" sz="1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1">
        <p14:ferris dir="l"/>
      </p:transition>
    </mc:Choice>
    <mc:Fallback xmlns="">
      <p:transition spd="slow" advTm="10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7" y="1158825"/>
            <a:ext cx="2652195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84" name="Google Shape;84;p16"/>
          <p:cNvSpPr txBox="1">
            <a:spLocks noGrp="1"/>
          </p:cNvSpPr>
          <p:nvPr>
            <p:ph type="ctrTitle" idx="4294967295"/>
          </p:nvPr>
        </p:nvSpPr>
        <p:spPr>
          <a:xfrm>
            <a:off x="1176179" y="291495"/>
            <a:ext cx="484893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0000"/>
                </a:solidFill>
              </a:rPr>
              <a:t>¡Piensa en ti!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4294967295"/>
          </p:nvPr>
        </p:nvSpPr>
        <p:spPr>
          <a:xfrm>
            <a:off x="1207202" y="1452396"/>
            <a:ext cx="4015966" cy="770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/>
              <a:t>¿Compartes tu testimonio vocacional?</a:t>
            </a:r>
            <a:endParaRPr sz="1800" b="1" dirty="0"/>
          </a:p>
        </p:txBody>
      </p:sp>
      <p:sp>
        <p:nvSpPr>
          <p:cNvPr id="6" name="Google Shape;85;p16"/>
          <p:cNvSpPr txBox="1">
            <a:spLocks/>
          </p:cNvSpPr>
          <p:nvPr/>
        </p:nvSpPr>
        <p:spPr>
          <a:xfrm>
            <a:off x="1829138" y="1819285"/>
            <a:ext cx="3394030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vives despreocupado y ausente de la comunidad.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7" name="Google Shape;85;p16"/>
          <p:cNvSpPr txBox="1">
            <a:spLocks/>
          </p:cNvSpPr>
          <p:nvPr/>
        </p:nvSpPr>
        <p:spPr>
          <a:xfrm>
            <a:off x="1477360" y="2738908"/>
            <a:ext cx="3475305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/>
              <a:t>¿Eres atento, cercano, disponible, servicial?</a:t>
            </a:r>
            <a:endParaRPr lang="es-ES" sz="1800" b="1" dirty="0"/>
          </a:p>
        </p:txBody>
      </p:sp>
      <p:sp>
        <p:nvSpPr>
          <p:cNvPr id="8" name="Google Shape;85;p16"/>
          <p:cNvSpPr txBox="1">
            <a:spLocks/>
          </p:cNvSpPr>
          <p:nvPr/>
        </p:nvSpPr>
        <p:spPr>
          <a:xfrm>
            <a:off x="1721917" y="3334410"/>
            <a:ext cx="3234300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eres egoísta, solo piensas en ti sin importarte las necesidades de los demás.</a:t>
            </a:r>
            <a:endParaRPr lang="es-ES" sz="1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1">
        <p14:ferris dir="l"/>
      </p:transition>
    </mc:Choice>
    <mc:Fallback xmlns="">
      <p:transition spd="slow" advTm="113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7" y="1158825"/>
            <a:ext cx="2652195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84" name="Google Shape;84;p16"/>
          <p:cNvSpPr txBox="1">
            <a:spLocks noGrp="1"/>
          </p:cNvSpPr>
          <p:nvPr>
            <p:ph type="ctrTitle" idx="4294967295"/>
          </p:nvPr>
        </p:nvSpPr>
        <p:spPr>
          <a:xfrm>
            <a:off x="1176179" y="291495"/>
            <a:ext cx="484893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0000"/>
                </a:solidFill>
              </a:rPr>
              <a:t>¡Piensa en ti!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4294967295"/>
          </p:nvPr>
        </p:nvSpPr>
        <p:spPr>
          <a:xfrm>
            <a:off x="1324961" y="1251513"/>
            <a:ext cx="3849966" cy="770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/>
              <a:t>¿Eres conciliador, sabiendo escuchar y sensible a las dificultades de los demás?</a:t>
            </a:r>
            <a:endParaRPr sz="1800" b="1" dirty="0"/>
          </a:p>
        </p:txBody>
      </p:sp>
      <p:sp>
        <p:nvSpPr>
          <p:cNvPr id="6" name="Google Shape;85;p16"/>
          <p:cNvSpPr txBox="1">
            <a:spLocks/>
          </p:cNvSpPr>
          <p:nvPr/>
        </p:nvSpPr>
        <p:spPr>
          <a:xfrm>
            <a:off x="1351227" y="2076233"/>
            <a:ext cx="3844234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eres rígido, intolerante y solo apoyas al más fuerte.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7" name="Google Shape;85;p16"/>
          <p:cNvSpPr txBox="1">
            <a:spLocks/>
          </p:cNvSpPr>
          <p:nvPr/>
        </p:nvSpPr>
        <p:spPr>
          <a:xfrm>
            <a:off x="1477360" y="2738908"/>
            <a:ext cx="3475305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/>
              <a:t>¿Muestras espiritualidad viva, esperanzada, con ilusión?</a:t>
            </a:r>
            <a:endParaRPr lang="es-ES" sz="1800" b="1" dirty="0"/>
          </a:p>
        </p:txBody>
      </p:sp>
      <p:sp>
        <p:nvSpPr>
          <p:cNvPr id="8" name="Google Shape;85;p16"/>
          <p:cNvSpPr txBox="1">
            <a:spLocks/>
          </p:cNvSpPr>
          <p:nvPr/>
        </p:nvSpPr>
        <p:spPr>
          <a:xfrm>
            <a:off x="1721917" y="3334410"/>
            <a:ext cx="3234300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eres superficial y huyes de los compromisos.</a:t>
            </a:r>
            <a:endParaRPr lang="es-ES" sz="1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1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9">
        <p14:ferris dir="l"/>
      </p:transition>
    </mc:Choice>
    <mc:Fallback xmlns="">
      <p:transition spd="slow" advTm="122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7" y="1158825"/>
            <a:ext cx="2652195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84" name="Google Shape;84;p16"/>
          <p:cNvSpPr txBox="1">
            <a:spLocks noGrp="1"/>
          </p:cNvSpPr>
          <p:nvPr>
            <p:ph type="ctrTitle" idx="4294967295"/>
          </p:nvPr>
        </p:nvSpPr>
        <p:spPr>
          <a:xfrm>
            <a:off x="1176179" y="291495"/>
            <a:ext cx="484893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0000"/>
                </a:solidFill>
              </a:rPr>
              <a:t>¡Piensa en ti!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4294967295"/>
          </p:nvPr>
        </p:nvSpPr>
        <p:spPr>
          <a:xfrm>
            <a:off x="1324961" y="1452396"/>
            <a:ext cx="3234300" cy="770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/>
              <a:t>¿Optimizas los recursos de la comunidad?</a:t>
            </a:r>
            <a:endParaRPr sz="1800" b="1" dirty="0"/>
          </a:p>
        </p:txBody>
      </p:sp>
      <p:sp>
        <p:nvSpPr>
          <p:cNvPr id="6" name="Google Shape;85;p16"/>
          <p:cNvSpPr txBox="1">
            <a:spLocks/>
          </p:cNvSpPr>
          <p:nvPr/>
        </p:nvSpPr>
        <p:spPr>
          <a:xfrm>
            <a:off x="1718366" y="2076233"/>
            <a:ext cx="3234300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los despilfarras.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7" name="Google Shape;85;p16"/>
          <p:cNvSpPr txBox="1">
            <a:spLocks/>
          </p:cNvSpPr>
          <p:nvPr/>
        </p:nvSpPr>
        <p:spPr>
          <a:xfrm>
            <a:off x="1477360" y="2738908"/>
            <a:ext cx="3475305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/>
              <a:t>¿Eres asertivo, propositivo, creativo?</a:t>
            </a:r>
            <a:endParaRPr lang="es-ES" sz="1800" b="1" dirty="0"/>
          </a:p>
        </p:txBody>
      </p:sp>
      <p:sp>
        <p:nvSpPr>
          <p:cNvPr id="8" name="Google Shape;85;p16"/>
          <p:cNvSpPr txBox="1">
            <a:spLocks/>
          </p:cNvSpPr>
          <p:nvPr/>
        </p:nvSpPr>
        <p:spPr>
          <a:xfrm>
            <a:off x="1721917" y="3334410"/>
            <a:ext cx="3234300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eres  desconfiado, algo manipulador, indeciso.</a:t>
            </a:r>
            <a:endParaRPr lang="es-ES" sz="1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0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6">
        <p14:ferris dir="l"/>
      </p:transition>
    </mc:Choice>
    <mc:Fallback xmlns="">
      <p:transition spd="slow" advTm="10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7" y="1158825"/>
            <a:ext cx="2652195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84" name="Google Shape;84;p16"/>
          <p:cNvSpPr txBox="1">
            <a:spLocks noGrp="1"/>
          </p:cNvSpPr>
          <p:nvPr>
            <p:ph type="ctrTitle" idx="4294967295"/>
          </p:nvPr>
        </p:nvSpPr>
        <p:spPr>
          <a:xfrm>
            <a:off x="1176179" y="291495"/>
            <a:ext cx="484893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0000"/>
                </a:solidFill>
              </a:rPr>
              <a:t>¡Piensa en ti!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4294967295"/>
          </p:nvPr>
        </p:nvSpPr>
        <p:spPr>
          <a:xfrm>
            <a:off x="1324961" y="1452396"/>
            <a:ext cx="3627704" cy="770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/>
              <a:t>¿Conoces los últimos documentos del Instituto y del Distrito?</a:t>
            </a:r>
            <a:endParaRPr sz="1800" b="1" dirty="0"/>
          </a:p>
        </p:txBody>
      </p:sp>
      <p:sp>
        <p:nvSpPr>
          <p:cNvPr id="6" name="Google Shape;85;p16"/>
          <p:cNvSpPr txBox="1">
            <a:spLocks/>
          </p:cNvSpPr>
          <p:nvPr/>
        </p:nvSpPr>
        <p:spPr>
          <a:xfrm>
            <a:off x="1718366" y="2076233"/>
            <a:ext cx="3234300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eres superficial, pasas por encima de ellos.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7" name="Google Shape;85;p16"/>
          <p:cNvSpPr txBox="1">
            <a:spLocks/>
          </p:cNvSpPr>
          <p:nvPr/>
        </p:nvSpPr>
        <p:spPr>
          <a:xfrm>
            <a:off x="1477360" y="2738908"/>
            <a:ext cx="3475305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/>
              <a:t>¿Comprendes que la primera misión es ser comunidad?</a:t>
            </a:r>
            <a:endParaRPr lang="es-ES" sz="1800" b="1" dirty="0"/>
          </a:p>
        </p:txBody>
      </p:sp>
      <p:sp>
        <p:nvSpPr>
          <p:cNvPr id="8" name="Google Shape;85;p16"/>
          <p:cNvSpPr txBox="1">
            <a:spLocks/>
          </p:cNvSpPr>
          <p:nvPr/>
        </p:nvSpPr>
        <p:spPr>
          <a:xfrm>
            <a:off x="1721917" y="3334410"/>
            <a:ext cx="3234300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vives centrado </a:t>
            </a:r>
            <a:r>
              <a:rPr lang="es-ES" sz="1800" b="1" dirty="0">
                <a:solidFill>
                  <a:srgbClr val="7030A0"/>
                </a:solidFill>
              </a:rPr>
              <a:t>e</a:t>
            </a:r>
            <a:r>
              <a:rPr lang="es-ES" sz="1800" b="1" dirty="0" smtClean="0">
                <a:solidFill>
                  <a:srgbClr val="7030A0"/>
                </a:solidFill>
              </a:rPr>
              <a:t>n el trabajo, en el hacer.</a:t>
            </a:r>
            <a:endParaRPr lang="es-ES" sz="1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1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3">
        <p14:ferris dir="l"/>
      </p:transition>
    </mc:Choice>
    <mc:Fallback xmlns="">
      <p:transition spd="slow" advTm="99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7" y="1158825"/>
            <a:ext cx="2652195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84" name="Google Shape;84;p16"/>
          <p:cNvSpPr txBox="1">
            <a:spLocks noGrp="1"/>
          </p:cNvSpPr>
          <p:nvPr>
            <p:ph type="ctrTitle" idx="4294967295"/>
          </p:nvPr>
        </p:nvSpPr>
        <p:spPr>
          <a:xfrm>
            <a:off x="1176179" y="291495"/>
            <a:ext cx="484893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0000"/>
                </a:solidFill>
              </a:rPr>
              <a:t>¡Piensa en ti!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4294967295"/>
          </p:nvPr>
        </p:nvSpPr>
        <p:spPr>
          <a:xfrm>
            <a:off x="1324961" y="1452396"/>
            <a:ext cx="3234300" cy="770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/>
              <a:t>¿Promueves la Asociación?</a:t>
            </a:r>
            <a:endParaRPr sz="1800" b="1" dirty="0"/>
          </a:p>
        </p:txBody>
      </p:sp>
      <p:sp>
        <p:nvSpPr>
          <p:cNvPr id="6" name="Google Shape;85;p16"/>
          <p:cNvSpPr txBox="1">
            <a:spLocks/>
          </p:cNvSpPr>
          <p:nvPr/>
        </p:nvSpPr>
        <p:spPr>
          <a:xfrm>
            <a:off x="1718366" y="2076233"/>
            <a:ext cx="3234300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te incomodan los demás lasalianos.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7" name="Google Shape;85;p16"/>
          <p:cNvSpPr txBox="1">
            <a:spLocks/>
          </p:cNvSpPr>
          <p:nvPr/>
        </p:nvSpPr>
        <p:spPr>
          <a:xfrm>
            <a:off x="1477360" y="2738908"/>
            <a:ext cx="3475305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/>
              <a:t>¿Cuidas la cultura vocacional?</a:t>
            </a:r>
            <a:endParaRPr lang="es-ES" sz="1800" b="1" dirty="0"/>
          </a:p>
        </p:txBody>
      </p:sp>
      <p:sp>
        <p:nvSpPr>
          <p:cNvPr id="8" name="Google Shape;85;p16"/>
          <p:cNvSpPr txBox="1">
            <a:spLocks/>
          </p:cNvSpPr>
          <p:nvPr/>
        </p:nvSpPr>
        <p:spPr>
          <a:xfrm>
            <a:off x="1721916" y="3334410"/>
            <a:ext cx="3453009" cy="7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s-ES" sz="1800" b="1" dirty="0" smtClean="0">
                <a:solidFill>
                  <a:srgbClr val="7030A0"/>
                </a:solidFill>
              </a:rPr>
              <a:t>O más bien… piensas que la vocación lasaliana no es tu tema.</a:t>
            </a:r>
            <a:endParaRPr lang="es-ES" sz="1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6">
        <p14:ferris dir="l"/>
      </p:transition>
    </mc:Choice>
    <mc:Fallback xmlns="">
      <p:transition spd="slow" advTm="81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 idx="4294967295"/>
          </p:nvPr>
        </p:nvSpPr>
        <p:spPr>
          <a:xfrm>
            <a:off x="2700200" y="3218109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¿Astronauta o centrado en la comunidad?</a:t>
            </a:r>
            <a:endParaRPr sz="6000" dirty="0"/>
          </a:p>
        </p:txBody>
      </p:sp>
      <p:sp>
        <p:nvSpPr>
          <p:cNvPr id="114" name="Google Shape;114;p20"/>
          <p:cNvSpPr/>
          <p:nvPr/>
        </p:nvSpPr>
        <p:spPr>
          <a:xfrm rot="1473024">
            <a:off x="1744341" y="1348726"/>
            <a:ext cx="844513" cy="93986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2599316" y="1049975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 rot="2487194">
            <a:off x="2356668" y="2175152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484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4" grpId="0" animBg="1"/>
      <p:bldP spid="115" grpId="0" animBg="1"/>
      <p:bldP spid="1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2|4.6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2.3|2.2|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2|2.5|2.5|2.5|2.5|2.1|2.5|2.6|2.5|2.7|4.1|4|1.4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2.2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|3.1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|3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|2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6|1.9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.6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"/>
</p:tagLst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664</Words>
  <Application>Microsoft Office PowerPoint</Application>
  <PresentationFormat>Presentación en pantalla (16:9)</PresentationFormat>
  <Paragraphs>78</Paragraphs>
  <Slides>19</Slides>
  <Notes>19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Oswald</vt:lpstr>
      <vt:lpstr>Calibri</vt:lpstr>
      <vt:lpstr>Tinos</vt:lpstr>
      <vt:lpstr>Arial</vt:lpstr>
      <vt:lpstr>Helvetica</vt:lpstr>
      <vt:lpstr>Arial Unicode MS</vt:lpstr>
      <vt:lpstr>Quintus template</vt:lpstr>
      <vt:lpstr>Director de Comunidad: Hermano que comparte camino.</vt:lpstr>
      <vt:lpstr>!Gracias por servir a la Comunidad! ¡Gracias por compartir camino lasaliano!</vt:lpstr>
      <vt:lpstr>¡Piensa en ti!</vt:lpstr>
      <vt:lpstr>¡Piensa en ti!</vt:lpstr>
      <vt:lpstr>¡Piensa en ti!</vt:lpstr>
      <vt:lpstr>¡Piensa en ti!</vt:lpstr>
      <vt:lpstr>¡Piensa en ti!</vt:lpstr>
      <vt:lpstr>¡Piensa en ti!</vt:lpstr>
      <vt:lpstr>¿Astronauta o centrado en la comunidad?</vt:lpstr>
      <vt:lpstr>¿Centrado en ti o pensando en los demás?</vt:lpstr>
      <vt:lpstr>¿Positivo, optimista o de mirada negativa?</vt:lpstr>
      <vt:lpstr>¿Estrechas lazos, creas sinergias?</vt:lpstr>
      <vt:lpstr>Presentación de PowerPoint</vt:lpstr>
      <vt:lpstr>Presentación de PowerPoint</vt:lpstr>
      <vt:lpstr>Presentación de PowerPoint</vt:lpstr>
      <vt:lpstr>Presentación de PowerPoint</vt:lpstr>
      <vt:lpstr>4 CLAVES PARA EL ÉXITO EN LA ANIMACIÓN</vt:lpstr>
      <vt:lpstr>Presentación de PowerPoint</vt:lpstr>
      <vt:lpstr>y…  ¡a volar!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Rafael Matas Rossello</dc:creator>
  <cp:lastModifiedBy>Paco Chiva</cp:lastModifiedBy>
  <cp:revision>30</cp:revision>
  <dcterms:modified xsi:type="dcterms:W3CDTF">2021-07-31T08:14:32Z</dcterms:modified>
</cp:coreProperties>
</file>