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73" r:id="rId3"/>
    <p:sldId id="274" r:id="rId4"/>
    <p:sldId id="283" r:id="rId5"/>
    <p:sldId id="282" r:id="rId6"/>
    <p:sldId id="275" r:id="rId7"/>
    <p:sldId id="279" r:id="rId8"/>
    <p:sldId id="256" r:id="rId9"/>
    <p:sldId id="284" r:id="rId10"/>
    <p:sldId id="262" r:id="rId11"/>
    <p:sldId id="263" r:id="rId12"/>
    <p:sldId id="261" r:id="rId13"/>
    <p:sldId id="269" r:id="rId14"/>
    <p:sldId id="270" r:id="rId15"/>
    <p:sldId id="264" r:id="rId16"/>
    <p:sldId id="268" r:id="rId17"/>
    <p:sldId id="267" r:id="rId18"/>
    <p:sldId id="265" r:id="rId19"/>
    <p:sldId id="266" r:id="rId20"/>
    <p:sldId id="281" r:id="rId21"/>
    <p:sldId id="276" r:id="rId22"/>
    <p:sldId id="278" r:id="rId23"/>
    <p:sldId id="285" r:id="rId24"/>
    <p:sldId id="280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E50"/>
    <a:srgbClr val="FBC653"/>
    <a:srgbClr val="EFDFAC"/>
    <a:srgbClr val="CC0099"/>
    <a:srgbClr val="CCCCFF"/>
    <a:srgbClr val="CC99FF"/>
    <a:srgbClr val="66CCFF"/>
    <a:srgbClr val="FBEEC9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66" autoAdjust="0"/>
    <p:restoredTop sz="87485" autoAdjust="0"/>
  </p:normalViewPr>
  <p:slideViewPr>
    <p:cSldViewPr snapToGrid="0">
      <p:cViewPr varScale="1">
        <p:scale>
          <a:sx n="62" d="100"/>
          <a:sy n="62" d="100"/>
        </p:scale>
        <p:origin x="824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19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F2DEA-FEAB-417A-9445-3A605D61C699}" type="datetimeFigureOut">
              <a:rPr lang="es-ES" smtClean="0"/>
              <a:t>24/05/2020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A6E63-BA7A-41CA-8328-DB9968A20E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055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A6E63-BA7A-41CA-8328-DB9968A20E3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986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Lc</a:t>
            </a:r>
            <a:r>
              <a:rPr lang="es-ES" dirty="0" smtClean="0"/>
              <a:t> 24, 13-35. </a:t>
            </a: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deixebles</a:t>
            </a:r>
            <a:r>
              <a:rPr lang="es-ES" dirty="0" smtClean="0"/>
              <a:t> </a:t>
            </a:r>
            <a:r>
              <a:rPr lang="es-ES" dirty="0" err="1" smtClean="0"/>
              <a:t>d’Emmaús</a:t>
            </a:r>
            <a:r>
              <a:rPr lang="es-ES" dirty="0" smtClean="0"/>
              <a:t>. </a:t>
            </a:r>
            <a:r>
              <a:rPr lang="es-ES" dirty="0" err="1" smtClean="0"/>
              <a:t>Discuteixen</a:t>
            </a:r>
            <a:r>
              <a:rPr lang="es-ES" dirty="0" smtClean="0"/>
              <a:t>, inviten Jesús a sopar, Jesús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parteix</a:t>
            </a:r>
            <a:r>
              <a:rPr lang="es-ES" baseline="0" dirty="0" smtClean="0"/>
              <a:t> el </a:t>
            </a:r>
            <a:r>
              <a:rPr lang="es-ES" baseline="0" dirty="0" err="1" smtClean="0"/>
              <a:t>pa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canvien</a:t>
            </a:r>
            <a:r>
              <a:rPr lang="es-ES" baseline="0" dirty="0" smtClean="0"/>
              <a:t> la </a:t>
            </a:r>
            <a:r>
              <a:rPr lang="es-ES" baseline="0" dirty="0" err="1" smtClean="0"/>
              <a:t>seva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intenció</a:t>
            </a:r>
            <a:r>
              <a:rPr lang="es-ES" baseline="0" dirty="0" smtClean="0"/>
              <a:t> de </a:t>
            </a:r>
            <a:r>
              <a:rPr lang="es-ES" baseline="0" dirty="0" err="1" smtClean="0"/>
              <a:t>fugir</a:t>
            </a:r>
            <a:r>
              <a:rPr lang="es-ES" baseline="0" dirty="0" smtClean="0"/>
              <a:t> i  </a:t>
            </a:r>
            <a:r>
              <a:rPr lang="es-ES" baseline="0" dirty="0" err="1" smtClean="0"/>
              <a:t>se’n</a:t>
            </a:r>
            <a:r>
              <a:rPr lang="es-ES" baseline="0" dirty="0" smtClean="0"/>
              <a:t> tornen a </a:t>
            </a:r>
            <a:r>
              <a:rPr lang="es-ES" baseline="0" smtClean="0"/>
              <a:t>Jerusalem.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A6E63-BA7A-41CA-8328-DB9968A20E38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5579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Lc</a:t>
            </a:r>
            <a:r>
              <a:rPr lang="es-ES" dirty="0" smtClean="0"/>
              <a:t> 18, 9-14. El </a:t>
            </a:r>
            <a:r>
              <a:rPr lang="es-ES" dirty="0" err="1" smtClean="0"/>
              <a:t>fariseu</a:t>
            </a:r>
            <a:r>
              <a:rPr lang="es-ES" dirty="0" smtClean="0"/>
              <a:t> i el </a:t>
            </a:r>
            <a:r>
              <a:rPr lang="es-ES" dirty="0" err="1" smtClean="0"/>
              <a:t>publicà</a:t>
            </a:r>
            <a:r>
              <a:rPr lang="es-ES" dirty="0" smtClean="0"/>
              <a:t>… </a:t>
            </a:r>
            <a:r>
              <a:rPr lang="es-ES" baseline="0" dirty="0" smtClean="0"/>
              <a:t> </a:t>
            </a:r>
            <a:r>
              <a:rPr lang="es-ES" dirty="0" err="1" smtClean="0"/>
              <a:t>Qui</a:t>
            </a:r>
            <a:r>
              <a:rPr lang="es-ES" dirty="0" smtClean="0"/>
              <a:t> </a:t>
            </a:r>
            <a:r>
              <a:rPr lang="es-ES" dirty="0" err="1" smtClean="0"/>
              <a:t>surt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justificat</a:t>
            </a:r>
            <a:r>
              <a:rPr lang="es-ES" baseline="0" dirty="0" smtClean="0"/>
              <a:t>?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A6E63-BA7A-41CA-8328-DB9968A20E38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710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Fets</a:t>
            </a:r>
            <a:r>
              <a:rPr lang="es-ES" dirty="0" smtClean="0"/>
              <a:t> 2, 1-13. </a:t>
            </a:r>
            <a:r>
              <a:rPr lang="es-ES" dirty="0" err="1" smtClean="0"/>
              <a:t>L’Esperit</a:t>
            </a:r>
            <a:r>
              <a:rPr lang="es-ES" dirty="0" smtClean="0"/>
              <a:t> ve sobre </a:t>
            </a:r>
            <a:r>
              <a:rPr lang="es-ES" dirty="0" err="1" smtClean="0"/>
              <a:t>gent</a:t>
            </a:r>
            <a:r>
              <a:rPr lang="es-ES" dirty="0" smtClean="0"/>
              <a:t> de tota </a:t>
            </a:r>
            <a:r>
              <a:rPr lang="es-ES" dirty="0" err="1" smtClean="0"/>
              <a:t>raça</a:t>
            </a:r>
            <a:r>
              <a:rPr lang="es-ES" baseline="0" dirty="0" smtClean="0"/>
              <a:t>, en totes les </a:t>
            </a:r>
            <a:r>
              <a:rPr lang="es-ES" baseline="0" dirty="0" err="1" smtClean="0"/>
              <a:t>llengües</a:t>
            </a:r>
            <a:r>
              <a:rPr lang="es-ES" baseline="0" dirty="0" smtClean="0"/>
              <a:t>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A6E63-BA7A-41CA-8328-DB9968A20E38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4764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Mc 2, 1-17.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Lc</a:t>
            </a:r>
            <a:r>
              <a:rPr lang="es-ES" baseline="0" dirty="0" smtClean="0"/>
              <a:t> 14, 15-24. Mt 26, 26-29. </a:t>
            </a: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àpats</a:t>
            </a:r>
            <a:r>
              <a:rPr lang="es-ES" dirty="0" smtClean="0"/>
              <a:t> de Jesús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amb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els</a:t>
            </a:r>
            <a:r>
              <a:rPr lang="es-ES" baseline="0" dirty="0" smtClean="0"/>
              <a:t> pobres, </a:t>
            </a:r>
            <a:r>
              <a:rPr lang="es-ES" baseline="0" dirty="0" err="1" smtClean="0"/>
              <a:t>pecadors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deixebles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L’últim</a:t>
            </a:r>
            <a:r>
              <a:rPr lang="es-ES" baseline="0" dirty="0" smtClean="0"/>
              <a:t> sopar. Partir el </a:t>
            </a:r>
            <a:r>
              <a:rPr lang="es-ES" baseline="0" dirty="0" err="1" smtClean="0"/>
              <a:t>pa</a:t>
            </a:r>
            <a:r>
              <a:rPr lang="es-ES" baseline="0" dirty="0" smtClean="0"/>
              <a:t> i el vi.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A6E63-BA7A-41CA-8328-DB9968A20E38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2739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Fets</a:t>
            </a:r>
            <a:r>
              <a:rPr lang="es-ES" dirty="0" smtClean="0"/>
              <a:t> 13-20. </a:t>
            </a: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viatges</a:t>
            </a:r>
            <a:r>
              <a:rPr lang="es-ES" dirty="0" smtClean="0"/>
              <a:t> de Pau, </a:t>
            </a:r>
            <a:r>
              <a:rPr lang="es-ES" dirty="0" err="1" smtClean="0"/>
              <a:t>predicant</a:t>
            </a:r>
            <a:r>
              <a:rPr lang="es-ES" dirty="0" smtClean="0"/>
              <a:t> </a:t>
            </a:r>
            <a:r>
              <a:rPr lang="es-ES" dirty="0" err="1" smtClean="0"/>
              <a:t>als</a:t>
            </a:r>
            <a:r>
              <a:rPr lang="es-ES" dirty="0" smtClean="0"/>
              <a:t> </a:t>
            </a:r>
            <a:r>
              <a:rPr lang="es-ES" dirty="0" err="1" smtClean="0"/>
              <a:t>gentils</a:t>
            </a:r>
            <a:r>
              <a:rPr lang="es-ES" dirty="0" smtClean="0"/>
              <a:t>, </a:t>
            </a:r>
            <a:r>
              <a:rPr lang="es-ES" dirty="0" err="1" smtClean="0"/>
              <a:t>conflicte</a:t>
            </a:r>
            <a:r>
              <a:rPr lang="es-ES" dirty="0" smtClean="0"/>
              <a:t> </a:t>
            </a:r>
            <a:r>
              <a:rPr lang="es-ES" dirty="0" err="1" smtClean="0"/>
              <a:t>amb</a:t>
            </a:r>
            <a:r>
              <a:rPr lang="es-ES" dirty="0" smtClean="0"/>
              <a:t> </a:t>
            </a: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cristians</a:t>
            </a:r>
            <a:r>
              <a:rPr lang="es-ES" dirty="0" smtClean="0"/>
              <a:t> </a:t>
            </a:r>
            <a:r>
              <a:rPr lang="es-ES" dirty="0" err="1" smtClean="0"/>
              <a:t>judaïtzants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A6E63-BA7A-41CA-8328-DB9968A20E38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2552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</a:t>
            </a:r>
            <a:r>
              <a:rPr lang="es-ES" baseline="0" dirty="0" smtClean="0"/>
              <a:t> la </a:t>
            </a:r>
            <a:r>
              <a:rPr lang="es-ES" baseline="0" dirty="0" err="1" smtClean="0"/>
              <a:t>presentació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els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oferim</a:t>
            </a:r>
            <a:r>
              <a:rPr lang="es-ES" baseline="0" dirty="0" smtClean="0"/>
              <a:t> reflexionar </a:t>
            </a:r>
            <a:r>
              <a:rPr lang="es-ES" baseline="0" dirty="0" err="1" smtClean="0"/>
              <a:t>damunt</a:t>
            </a:r>
            <a:r>
              <a:rPr lang="es-ES" baseline="0" dirty="0" smtClean="0"/>
              <a:t> </a:t>
            </a:r>
            <a:r>
              <a:rPr lang="es-ES" dirty="0" smtClean="0"/>
              <a:t>10 </a:t>
            </a:r>
            <a:r>
              <a:rPr lang="es-ES" dirty="0" err="1" smtClean="0"/>
              <a:t>virtuts</a:t>
            </a:r>
            <a:r>
              <a:rPr lang="es-ES" dirty="0" smtClean="0"/>
              <a:t>, i </a:t>
            </a: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covidem</a:t>
            </a:r>
            <a:r>
              <a:rPr lang="es-ES" dirty="0" smtClean="0"/>
              <a:t> a completar-les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amb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dues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virtuts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més</a:t>
            </a:r>
            <a:r>
              <a:rPr lang="es-ES" baseline="0" dirty="0" smtClean="0"/>
              <a:t>, les que </a:t>
            </a:r>
            <a:r>
              <a:rPr lang="es-ES" baseline="0" dirty="0" err="1" smtClean="0"/>
              <a:t>vosaltres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considereu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més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adients</a:t>
            </a:r>
            <a:r>
              <a:rPr lang="es-ES" baseline="0" dirty="0" smtClean="0"/>
              <a:t>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A6E63-BA7A-41CA-8328-DB9968A20E38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7610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Afegir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text</a:t>
            </a:r>
            <a:r>
              <a:rPr lang="es-ES" baseline="0" dirty="0" smtClean="0"/>
              <a:t> de </a:t>
            </a:r>
            <a:r>
              <a:rPr lang="es-ES" baseline="0" dirty="0" err="1" smtClean="0"/>
              <a:t>l’Evangeli</a:t>
            </a:r>
            <a:r>
              <a:rPr lang="es-ES" baseline="0" dirty="0" smtClean="0"/>
              <a:t> i </a:t>
            </a:r>
            <a:r>
              <a:rPr lang="es-ES" baseline="0" dirty="0" err="1" smtClean="0"/>
              <a:t>imatge</a:t>
            </a:r>
            <a:r>
              <a:rPr lang="es-ES" baseline="0" dirty="0" smtClean="0"/>
              <a:t> que </a:t>
            </a:r>
            <a:r>
              <a:rPr lang="es-ES" baseline="0" dirty="0" err="1" smtClean="0"/>
              <a:t>l’identifiqui</a:t>
            </a:r>
            <a:r>
              <a:rPr lang="es-ES" baseline="0" dirty="0" smtClean="0"/>
              <a:t>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A6E63-BA7A-41CA-8328-DB9968A20E38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5819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Afegir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text</a:t>
            </a:r>
            <a:r>
              <a:rPr lang="es-ES" baseline="0" dirty="0" smtClean="0"/>
              <a:t> de </a:t>
            </a:r>
            <a:r>
              <a:rPr lang="es-ES" baseline="0" dirty="0" err="1" smtClean="0"/>
              <a:t>l’Evangeli</a:t>
            </a:r>
            <a:r>
              <a:rPr lang="es-ES" baseline="0" dirty="0" smtClean="0"/>
              <a:t> i </a:t>
            </a:r>
            <a:r>
              <a:rPr lang="es-ES" baseline="0" dirty="0" err="1" smtClean="0"/>
              <a:t>imatge</a:t>
            </a:r>
            <a:r>
              <a:rPr lang="es-ES" baseline="0" dirty="0" smtClean="0"/>
              <a:t> que </a:t>
            </a:r>
            <a:r>
              <a:rPr lang="es-ES" baseline="0" dirty="0" err="1" smtClean="0"/>
              <a:t>l’identifiqui</a:t>
            </a:r>
            <a:r>
              <a:rPr lang="es-ES" baseline="0" dirty="0" smtClean="0"/>
              <a:t>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A6E63-BA7A-41CA-8328-DB9968A20E38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60161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Fes clic per a </a:t>
            </a:r>
            <a:r>
              <a:rPr lang="es-ES" dirty="0" err="1" smtClean="0"/>
              <a:t>afegir</a:t>
            </a:r>
            <a:r>
              <a:rPr lang="es-ES" baseline="0" dirty="0" smtClean="0"/>
              <a:t> notes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A6E63-BA7A-41CA-8328-DB9968A20E38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2037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Fes clic per a </a:t>
            </a:r>
            <a:r>
              <a:rPr lang="es-ES" dirty="0" err="1" smtClean="0"/>
              <a:t>afegir</a:t>
            </a:r>
            <a:r>
              <a:rPr lang="es-ES" dirty="0" smtClean="0"/>
              <a:t> notes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A6E63-BA7A-41CA-8328-DB9968A20E38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3500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</a:t>
            </a:r>
            <a:r>
              <a:rPr lang="es-ES" baseline="0" dirty="0" smtClean="0"/>
              <a:t> la </a:t>
            </a:r>
            <a:r>
              <a:rPr lang="es-ES" baseline="0" dirty="0" err="1" smtClean="0"/>
              <a:t>presentació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els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oferim</a:t>
            </a:r>
            <a:r>
              <a:rPr lang="es-ES" baseline="0" dirty="0" smtClean="0"/>
              <a:t> reflexionar </a:t>
            </a:r>
            <a:r>
              <a:rPr lang="es-ES" baseline="0" dirty="0" err="1" smtClean="0"/>
              <a:t>damunt</a:t>
            </a:r>
            <a:r>
              <a:rPr lang="es-ES" baseline="0" dirty="0" smtClean="0"/>
              <a:t> </a:t>
            </a:r>
            <a:r>
              <a:rPr lang="es-ES" dirty="0" smtClean="0"/>
              <a:t>10 </a:t>
            </a:r>
            <a:r>
              <a:rPr lang="es-ES" dirty="0" err="1" smtClean="0"/>
              <a:t>virtuts</a:t>
            </a:r>
            <a:r>
              <a:rPr lang="es-ES" dirty="0" smtClean="0"/>
              <a:t>, i </a:t>
            </a:r>
            <a:r>
              <a:rPr lang="es-ES" dirty="0" err="1" smtClean="0"/>
              <a:t>els</a:t>
            </a:r>
            <a:r>
              <a:rPr lang="es-ES" dirty="0" smtClean="0"/>
              <a:t> </a:t>
            </a:r>
            <a:r>
              <a:rPr lang="es-ES" dirty="0" err="1" smtClean="0"/>
              <a:t>covidem</a:t>
            </a:r>
            <a:r>
              <a:rPr lang="es-ES" dirty="0" smtClean="0"/>
              <a:t> a completar-les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amb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dues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virtuts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més</a:t>
            </a:r>
            <a:r>
              <a:rPr lang="es-ES" baseline="0" dirty="0" smtClean="0"/>
              <a:t>, les que </a:t>
            </a:r>
            <a:r>
              <a:rPr lang="es-ES" baseline="0" dirty="0" err="1" smtClean="0"/>
              <a:t>vosaltres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considereu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més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adients</a:t>
            </a:r>
            <a:r>
              <a:rPr lang="es-ES" baseline="0" dirty="0" smtClean="0"/>
              <a:t>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A6E63-BA7A-41CA-8328-DB9968A20E38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3007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Cliqueu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damunt</a:t>
            </a:r>
            <a:r>
              <a:rPr lang="es-ES" baseline="0" dirty="0" smtClean="0"/>
              <a:t> de cada nombre </a:t>
            </a:r>
            <a:r>
              <a:rPr lang="es-ES" baseline="0" dirty="0" err="1" smtClean="0"/>
              <a:t>perque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aparegui</a:t>
            </a:r>
            <a:r>
              <a:rPr lang="es-ES" baseline="0" dirty="0" smtClean="0"/>
              <a:t> la </a:t>
            </a:r>
            <a:r>
              <a:rPr lang="es-ES" baseline="0" dirty="0" err="1" smtClean="0"/>
              <a:t>virtut</a:t>
            </a:r>
            <a:r>
              <a:rPr lang="es-ES" baseline="0" dirty="0" smtClean="0"/>
              <a:t>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A6E63-BA7A-41CA-8328-DB9968A20E38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8066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A6E63-BA7A-41CA-8328-DB9968A20E38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310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Mc 10, 17-30. El </a:t>
            </a:r>
            <a:r>
              <a:rPr lang="es-ES" dirty="0" err="1" smtClean="0"/>
              <a:t>jove</a:t>
            </a:r>
            <a:r>
              <a:rPr lang="es-ES" dirty="0" smtClean="0"/>
              <a:t> </a:t>
            </a:r>
            <a:r>
              <a:rPr lang="es-ES" dirty="0" err="1" smtClean="0"/>
              <a:t>ric</a:t>
            </a:r>
            <a:r>
              <a:rPr lang="es-ES" dirty="0" smtClean="0"/>
              <a:t>. </a:t>
            </a:r>
            <a:r>
              <a:rPr lang="es-ES" dirty="0" err="1" smtClean="0"/>
              <a:t>Deixar</a:t>
            </a:r>
            <a:r>
              <a:rPr lang="es-ES" baseline="0" dirty="0" smtClean="0"/>
              <a:t> les </a:t>
            </a:r>
            <a:r>
              <a:rPr lang="es-ES" baseline="0" dirty="0" err="1" smtClean="0"/>
              <a:t>riqueses</a:t>
            </a:r>
            <a:r>
              <a:rPr lang="es-ES" baseline="0" dirty="0" smtClean="0"/>
              <a:t>.</a:t>
            </a:r>
          </a:p>
          <a:p>
            <a:r>
              <a:rPr lang="es-ES" baseline="0" dirty="0" smtClean="0"/>
              <a:t>Clicar sobre la </a:t>
            </a:r>
            <a:r>
              <a:rPr lang="es-ES" baseline="0" dirty="0" err="1" smtClean="0"/>
              <a:t>fletxa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blava</a:t>
            </a:r>
            <a:r>
              <a:rPr lang="es-ES" baseline="0" dirty="0" smtClean="0"/>
              <a:t> per tornar al </a:t>
            </a:r>
            <a:r>
              <a:rPr lang="es-ES" baseline="0" dirty="0" err="1" smtClean="0"/>
              <a:t>llistat</a:t>
            </a:r>
            <a:r>
              <a:rPr lang="es-ES" baseline="0" dirty="0" smtClean="0"/>
              <a:t> de </a:t>
            </a:r>
            <a:r>
              <a:rPr lang="es-ES" baseline="0" smtClean="0"/>
              <a:t>virtuts</a:t>
            </a:r>
            <a:r>
              <a:rPr lang="es-ES" baseline="0" dirty="0" smtClean="0"/>
              <a:t>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A6E63-BA7A-41CA-8328-DB9968A20E38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1144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Jn</a:t>
            </a:r>
            <a:r>
              <a:rPr lang="es-ES" baseline="0" dirty="0" smtClean="0"/>
              <a:t> 3, 1-13. </a:t>
            </a:r>
            <a:r>
              <a:rPr lang="es-ES" baseline="0" dirty="0" err="1" smtClean="0"/>
              <a:t>Nicodem</a:t>
            </a:r>
            <a:r>
              <a:rPr lang="es-ES" baseline="0" dirty="0" smtClean="0"/>
              <a:t>, tornar a </a:t>
            </a:r>
            <a:r>
              <a:rPr lang="es-ES" baseline="0" dirty="0" err="1" smtClean="0"/>
              <a:t>néixer</a:t>
            </a:r>
            <a:r>
              <a:rPr lang="es-ES" baseline="0" dirty="0" smtClean="0"/>
              <a:t> de </a:t>
            </a:r>
            <a:r>
              <a:rPr lang="es-ES" baseline="0" dirty="0" err="1" smtClean="0"/>
              <a:t>l’esperit</a:t>
            </a:r>
            <a:r>
              <a:rPr lang="es-ES" baseline="0" dirty="0" smtClean="0"/>
              <a:t>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A6E63-BA7A-41CA-8328-DB9968A20E38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4880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Jn</a:t>
            </a:r>
            <a:r>
              <a:rPr lang="es-ES" baseline="0" dirty="0" smtClean="0"/>
              <a:t> 4. La samaritana al </a:t>
            </a:r>
            <a:r>
              <a:rPr lang="es-ES" baseline="0" dirty="0" err="1" smtClean="0"/>
              <a:t>pou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Acollida</a:t>
            </a:r>
            <a:r>
              <a:rPr lang="es-ES" baseline="0" dirty="0" smtClean="0"/>
              <a:t> de Jesús a una dona, i samaritana.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A6E63-BA7A-41CA-8328-DB9968A20E38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3014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050" dirty="0" smtClean="0"/>
              <a:t>Mt 13, 52, “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això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continuà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Jesús: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escriba que ha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sovintejat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l’escola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Regne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Déu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semblant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casa que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treu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seu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armari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coses noves i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antigues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”.</a:t>
            </a:r>
          </a:p>
          <a:p>
            <a:endParaRPr lang="es-ES" sz="105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A6E63-BA7A-41CA-8328-DB9968A20E38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7786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050" dirty="0" err="1" smtClean="0"/>
              <a:t>Jn</a:t>
            </a:r>
            <a:r>
              <a:rPr lang="es-ES" sz="1050" dirty="0" smtClean="0"/>
              <a:t> 13, 1-15, Rentar </a:t>
            </a:r>
            <a:r>
              <a:rPr lang="es-ES" sz="1050" dirty="0" err="1" smtClean="0"/>
              <a:t>els</a:t>
            </a:r>
            <a:r>
              <a:rPr lang="es-ES" sz="1050" dirty="0" smtClean="0"/>
              <a:t> </a:t>
            </a:r>
            <a:r>
              <a:rPr lang="es-ES" sz="1050" dirty="0" err="1" smtClean="0"/>
              <a:t>peus</a:t>
            </a:r>
            <a:r>
              <a:rPr lang="es-ES" sz="1050" dirty="0" smtClean="0"/>
              <a:t>. Mt 20, 20-28, La </a:t>
            </a:r>
            <a:r>
              <a:rPr lang="es-ES" sz="1050" dirty="0" err="1" smtClean="0"/>
              <a:t>petició</a:t>
            </a:r>
            <a:r>
              <a:rPr lang="es-ES" sz="1050" dirty="0" smtClean="0"/>
              <a:t> de la mare </a:t>
            </a:r>
            <a:r>
              <a:rPr lang="es-ES" sz="1050" dirty="0" err="1" smtClean="0"/>
              <a:t>dels</a:t>
            </a:r>
            <a:r>
              <a:rPr lang="es-ES" sz="1050" dirty="0" smtClean="0"/>
              <a:t> </a:t>
            </a:r>
            <a:r>
              <a:rPr lang="es-ES" sz="1050" dirty="0" err="1" smtClean="0"/>
              <a:t>Zebedeus</a:t>
            </a:r>
            <a:r>
              <a:rPr lang="es-ES" sz="1050" dirty="0" smtClean="0"/>
              <a:t>,</a:t>
            </a:r>
            <a:r>
              <a:rPr lang="es-ES" sz="1050" baseline="0" dirty="0" smtClean="0"/>
              <a:t> </a:t>
            </a:r>
            <a:r>
              <a:rPr lang="es-ES" sz="1050" baseline="0" dirty="0" err="1" smtClean="0"/>
              <a:t>qui</a:t>
            </a:r>
            <a:r>
              <a:rPr lang="es-ES" sz="1050" baseline="0" dirty="0" smtClean="0"/>
              <a:t> </a:t>
            </a:r>
            <a:r>
              <a:rPr lang="es-ES" sz="1050" baseline="0" dirty="0" err="1" smtClean="0"/>
              <a:t>vulgui</a:t>
            </a:r>
            <a:r>
              <a:rPr lang="es-ES" sz="1050" baseline="0" dirty="0" smtClean="0"/>
              <a:t> ser el primer que </a:t>
            </a:r>
            <a:r>
              <a:rPr lang="es-ES" sz="1050" baseline="0" dirty="0" err="1" smtClean="0"/>
              <a:t>sigui</a:t>
            </a:r>
            <a:r>
              <a:rPr lang="es-ES" sz="1050" baseline="0" dirty="0" smtClean="0"/>
              <a:t> </a:t>
            </a:r>
            <a:r>
              <a:rPr lang="es-ES" sz="1050" baseline="0" dirty="0" err="1" smtClean="0"/>
              <a:t>l’últim</a:t>
            </a:r>
            <a:r>
              <a:rPr lang="es-ES" sz="1050" baseline="0" dirty="0" smtClean="0"/>
              <a:t> i servidor de </a:t>
            </a:r>
            <a:r>
              <a:rPr lang="es-ES" sz="1050" baseline="0" dirty="0" err="1" smtClean="0"/>
              <a:t>tothom</a:t>
            </a:r>
            <a:r>
              <a:rPr lang="es-ES" sz="1050" baseline="0" dirty="0" smtClean="0"/>
              <a:t>. </a:t>
            </a:r>
            <a:endParaRPr lang="es-ES" sz="105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A6E63-BA7A-41CA-8328-DB9968A20E38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234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4718D-E117-48CB-8428-D212FFE3DF53}" type="datetimeFigureOut">
              <a:rPr lang="es-ES" smtClean="0"/>
              <a:t>24/05/2020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4C62-C621-4DA7-957B-690E47E629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815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4718D-E117-48CB-8428-D212FFE3DF53}" type="datetimeFigureOut">
              <a:rPr lang="es-ES" smtClean="0"/>
              <a:t>24/05/2020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4C62-C621-4DA7-957B-690E47E629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816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4718D-E117-48CB-8428-D212FFE3DF53}" type="datetimeFigureOut">
              <a:rPr lang="es-ES" smtClean="0"/>
              <a:t>24/05/2020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4C62-C621-4DA7-957B-690E47E629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8397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4718D-E117-48CB-8428-D212FFE3DF53}" type="datetimeFigureOut">
              <a:rPr lang="es-ES" smtClean="0"/>
              <a:t>24/05/2020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4C62-C621-4DA7-957B-690E47E629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864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4718D-E117-48CB-8428-D212FFE3DF53}" type="datetimeFigureOut">
              <a:rPr lang="es-ES" smtClean="0"/>
              <a:t>24/05/2020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4C62-C621-4DA7-957B-690E47E629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3663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4718D-E117-48CB-8428-D212FFE3DF53}" type="datetimeFigureOut">
              <a:rPr lang="es-ES" smtClean="0"/>
              <a:t>24/05/2020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4C62-C621-4DA7-957B-690E47E629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542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4718D-E117-48CB-8428-D212FFE3DF53}" type="datetimeFigureOut">
              <a:rPr lang="es-ES" smtClean="0"/>
              <a:t>24/05/2020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4C62-C621-4DA7-957B-690E47E629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362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4718D-E117-48CB-8428-D212FFE3DF53}" type="datetimeFigureOut">
              <a:rPr lang="es-ES" smtClean="0"/>
              <a:t>24/05/2020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4C62-C621-4DA7-957B-690E47E629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5419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4718D-E117-48CB-8428-D212FFE3DF53}" type="datetimeFigureOut">
              <a:rPr lang="es-ES" smtClean="0"/>
              <a:t>24/05/2020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4C62-C621-4DA7-957B-690E47E629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4069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4718D-E117-48CB-8428-D212FFE3DF53}" type="datetimeFigureOut">
              <a:rPr lang="es-ES" smtClean="0"/>
              <a:t>24/05/2020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4C62-C621-4DA7-957B-690E47E629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2315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4718D-E117-48CB-8428-D212FFE3DF53}" type="datetimeFigureOut">
              <a:rPr lang="es-ES" smtClean="0"/>
              <a:t>24/05/2020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C4C62-C621-4DA7-957B-690E47E629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656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4718D-E117-48CB-8428-D212FFE3DF53}" type="datetimeFigureOut">
              <a:rPr lang="es-ES" smtClean="0"/>
              <a:t>24/05/2020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C4C62-C621-4DA7-957B-690E47E629F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56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image" Target="../media/image15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slide" Target="slide10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slide" Target="slide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chemeClr val="accent5">
                <a:lumMod val="5000"/>
                <a:lumOff val="9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rgbClr val="5B9BD5">
                <a:alpha val="93000"/>
                <a:lumMod val="93000"/>
                <a:lumOff val="7000"/>
              </a:srgbClr>
            </a:gs>
            <a:gs pos="100000">
              <a:schemeClr val="accent5">
                <a:lumMod val="30000"/>
                <a:lumOff val="70000"/>
              </a:schemeClr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482303" y="211434"/>
            <a:ext cx="4723291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prstMaterial="legacyWireframe"/>
          </a:bodyPr>
          <a:lstStyle/>
          <a:p>
            <a:pPr algn="ctr"/>
            <a:r>
              <a:rPr lang="es-ES" sz="239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12</a:t>
            </a:r>
            <a:endParaRPr lang="es-ES" sz="4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615098" y="3282818"/>
            <a:ext cx="445770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ca-ES" sz="3600" dirty="0">
                <a:solidFill>
                  <a:srgbClr val="CC0099"/>
                </a:solidFill>
                <a:latin typeface="Georgia" panose="02040502050405020303" pitchFamily="18" charset="0"/>
              </a:rPr>
              <a:t>d</a:t>
            </a:r>
            <a:r>
              <a:rPr lang="ca-ES" sz="3600" dirty="0" smtClean="0">
                <a:solidFill>
                  <a:srgbClr val="CC0099"/>
                </a:solidFill>
                <a:latin typeface="Georgia" panose="02040502050405020303" pitchFamily="18" charset="0"/>
              </a:rPr>
              <a:t>'un bon </a:t>
            </a:r>
            <a:r>
              <a:rPr lang="ca-ES" sz="4800" b="1" dirty="0" smtClean="0">
                <a:solidFill>
                  <a:srgbClr val="CC0099"/>
                </a:solidFill>
                <a:latin typeface="Georgia" panose="02040502050405020303" pitchFamily="18" charset="0"/>
              </a:rPr>
              <a:t>Germà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747894" y="-197126"/>
            <a:ext cx="43815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virtuts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984399" y="4355295"/>
            <a:ext cx="60833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CC0099"/>
                </a:solidFill>
                <a:latin typeface="Arial Rounded MT Bold" panose="020F0704030504030204" pitchFamily="34" charset="0"/>
              </a:rPr>
              <a:t>en </a:t>
            </a:r>
            <a:r>
              <a:rPr lang="es-ES" sz="2400" dirty="0">
                <a:solidFill>
                  <a:srgbClr val="CC0099"/>
                </a:solidFill>
                <a:latin typeface="Arial Rounded MT Bold" panose="020F0704030504030204" pitchFamily="34" charset="0"/>
              </a:rPr>
              <a:t>el </a:t>
            </a:r>
            <a:r>
              <a:rPr lang="ca-ES" sz="2400" b="1" dirty="0" smtClean="0">
                <a:solidFill>
                  <a:srgbClr val="CC0099"/>
                </a:solidFill>
                <a:latin typeface="Arial Rounded MT Bold" panose="020F0704030504030204" pitchFamily="34" charset="0"/>
              </a:rPr>
              <a:t>context</a:t>
            </a:r>
            <a:r>
              <a:rPr lang="es-ES" sz="2400" dirty="0" smtClean="0">
                <a:solidFill>
                  <a:srgbClr val="CC0099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400" dirty="0">
                <a:solidFill>
                  <a:srgbClr val="CC0099"/>
                </a:solidFill>
                <a:latin typeface="Arial Rounded MT Bold" panose="020F0704030504030204" pitchFamily="34" charset="0"/>
              </a:rPr>
              <a:t>de </a:t>
            </a:r>
            <a:r>
              <a:rPr lang="ca-ES" sz="2400" dirty="0" smtClean="0">
                <a:solidFill>
                  <a:srgbClr val="CC0099"/>
                </a:solidFill>
                <a:latin typeface="Arial Rounded MT Bold" panose="020F0704030504030204" pitchFamily="34" charset="0"/>
              </a:rPr>
              <a:t>l’</a:t>
            </a:r>
            <a:r>
              <a:rPr lang="ca-ES" sz="2800" b="1" dirty="0" smtClean="0">
                <a:solidFill>
                  <a:srgbClr val="CC0099"/>
                </a:solidFill>
                <a:latin typeface="Arial Rounded MT Bold" panose="020F0704030504030204" pitchFamily="34" charset="0"/>
              </a:rPr>
              <a:t>Associació</a:t>
            </a:r>
            <a:endParaRPr lang="ca-ES" sz="2400" b="1" dirty="0" smtClean="0">
              <a:solidFill>
                <a:srgbClr val="CC0099"/>
              </a:solidFill>
              <a:latin typeface="Arial Rounded MT Bold" panose="020F0704030504030204" pitchFamily="34" charset="0"/>
            </a:endParaRPr>
          </a:p>
          <a:p>
            <a:endParaRPr lang="ca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789" y="211435"/>
            <a:ext cx="5277195" cy="644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1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jesús y el joven ri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5186" y="7762"/>
            <a:ext cx="5735977" cy="288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848568"/>
              </p:ext>
            </p:extLst>
          </p:nvPr>
        </p:nvGraphicFramePr>
        <p:xfrm>
          <a:off x="88491" y="71966"/>
          <a:ext cx="6121810" cy="518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4109552181"/>
                    </a:ext>
                  </a:extLst>
                </a:gridCol>
              </a:tblGrid>
              <a:tr h="380421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1. PROFETA </a:t>
                      </a:r>
                      <a:r>
                        <a:rPr lang="es-ES" sz="2800" dirty="0" err="1" smtClean="0"/>
                        <a:t>amb</a:t>
                      </a:r>
                      <a:r>
                        <a:rPr lang="es-ES" sz="2800" dirty="0" smtClean="0"/>
                        <a:t> </a:t>
                      </a:r>
                      <a:r>
                        <a:rPr lang="es-ES" sz="2800" dirty="0" err="1" smtClean="0"/>
                        <a:t>els</a:t>
                      </a:r>
                      <a:r>
                        <a:rPr lang="es-ES" sz="2800" dirty="0" smtClean="0"/>
                        <a:t> POBRES</a:t>
                      </a:r>
                      <a:endParaRPr lang="es-ES" sz="2800" dirty="0"/>
                    </a:p>
                  </a:txBody>
                  <a:tcPr anchor="ctr">
                    <a:solidFill>
                      <a:schemeClr val="accent5">
                        <a:lumMod val="75000"/>
                        <a:alpha val="1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794275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46746"/>
              </p:ext>
            </p:extLst>
          </p:nvPr>
        </p:nvGraphicFramePr>
        <p:xfrm>
          <a:off x="58377" y="638354"/>
          <a:ext cx="6151923" cy="221241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51923">
                  <a:extLst>
                    <a:ext uri="{9D8B030D-6E8A-4147-A177-3AD203B41FA5}">
                      <a16:colId xmlns:a16="http://schemas.microsoft.com/office/drawing/2014/main" val="2922814870"/>
                    </a:ext>
                  </a:extLst>
                </a:gridCol>
              </a:tblGrid>
              <a:tr h="221241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CC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915382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120940"/>
              </p:ext>
            </p:extLst>
          </p:nvPr>
        </p:nvGraphicFramePr>
        <p:xfrm>
          <a:off x="88490" y="2943225"/>
          <a:ext cx="6121810" cy="6211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621136">
                <a:tc>
                  <a:txBody>
                    <a:bodyPr/>
                    <a:lstStyle/>
                    <a:p>
                      <a:r>
                        <a:rPr lang="es-ES" sz="2800" dirty="0" err="1" smtClean="0">
                          <a:solidFill>
                            <a:schemeClr val="bg1"/>
                          </a:solidFill>
                        </a:rPr>
                        <a:t>Exemples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906159"/>
              </p:ext>
            </p:extLst>
          </p:nvPr>
        </p:nvGraphicFramePr>
        <p:xfrm>
          <a:off x="6279126" y="2925578"/>
          <a:ext cx="5742037" cy="60843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742037">
                  <a:extLst>
                    <a:ext uri="{9D8B030D-6E8A-4147-A177-3AD203B41FA5}">
                      <a16:colId xmlns:a16="http://schemas.microsoft.com/office/drawing/2014/main" val="2426642890"/>
                    </a:ext>
                  </a:extLst>
                </a:gridCol>
              </a:tblGrid>
              <a:tr h="608439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solidFill>
                            <a:schemeClr val="bg1"/>
                          </a:solidFill>
                        </a:rPr>
                        <a:t>Contra-</a:t>
                      </a:r>
                      <a:r>
                        <a:rPr lang="es-ES" sz="2400" dirty="0" err="1" smtClean="0">
                          <a:solidFill>
                            <a:schemeClr val="bg1"/>
                          </a:solidFill>
                        </a:rPr>
                        <a:t>exemples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633118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984631"/>
              </p:ext>
            </p:extLst>
          </p:nvPr>
        </p:nvGraphicFramePr>
        <p:xfrm>
          <a:off x="88490" y="3564360"/>
          <a:ext cx="6121810" cy="321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321006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E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BE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57316" y="3605100"/>
            <a:ext cx="59386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200" dirty="0" smtClean="0">
                <a:solidFill>
                  <a:schemeClr val="accent4">
                    <a:lumMod val="50000"/>
                  </a:schemeClr>
                </a:solidFill>
              </a:rPr>
              <a:t>Surt</a:t>
            </a:r>
            <a:r>
              <a:rPr lang="es-ES" sz="2200" dirty="0" smtClean="0">
                <a:solidFill>
                  <a:schemeClr val="accent4">
                    <a:lumMod val="50000"/>
                  </a:schemeClr>
                </a:solidFill>
              </a:rPr>
              <a:t> de la </a:t>
            </a:r>
            <a:r>
              <a:rPr lang="es-ES" sz="2200" dirty="0" err="1" smtClean="0">
                <a:solidFill>
                  <a:schemeClr val="accent4">
                    <a:lumMod val="50000"/>
                  </a:schemeClr>
                </a:solidFill>
              </a:rPr>
              <a:t>pròpia</a:t>
            </a:r>
            <a:r>
              <a:rPr lang="es-ES" sz="2200" dirty="0" smtClean="0">
                <a:solidFill>
                  <a:schemeClr val="accent4">
                    <a:lumMod val="50000"/>
                  </a:schemeClr>
                </a:solidFill>
              </a:rPr>
              <a:t> zona de </a:t>
            </a:r>
            <a:r>
              <a:rPr lang="es-ES" sz="2200" dirty="0" err="1" smtClean="0">
                <a:solidFill>
                  <a:schemeClr val="accent4">
                    <a:lumMod val="50000"/>
                  </a:schemeClr>
                </a:solidFill>
              </a:rPr>
              <a:t>comoditat</a:t>
            </a:r>
            <a:r>
              <a:rPr lang="es-ES" sz="2200" dirty="0" smtClean="0">
                <a:solidFill>
                  <a:schemeClr val="accent4">
                    <a:lumMod val="50000"/>
                  </a:schemeClr>
                </a:solidFill>
              </a:rPr>
              <a:t> per a estar en un </a:t>
            </a:r>
            <a:r>
              <a:rPr lang="es-ES" sz="2200" dirty="0" err="1" smtClean="0">
                <a:solidFill>
                  <a:schemeClr val="accent4">
                    <a:lumMod val="50000"/>
                  </a:schemeClr>
                </a:solidFill>
              </a:rPr>
              <a:t>projecte</a:t>
            </a:r>
            <a:r>
              <a:rPr lang="es-ES" sz="2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200" dirty="0" err="1" smtClean="0">
                <a:solidFill>
                  <a:schemeClr val="accent4">
                    <a:lumMod val="50000"/>
                  </a:schemeClr>
                </a:solidFill>
              </a:rPr>
              <a:t>amb</a:t>
            </a:r>
            <a:r>
              <a:rPr lang="es-ES" sz="2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200" dirty="0" err="1" smtClean="0">
                <a:solidFill>
                  <a:schemeClr val="accent4">
                    <a:lumMod val="50000"/>
                  </a:schemeClr>
                </a:solidFill>
              </a:rPr>
              <a:t>necessitats</a:t>
            </a:r>
            <a:r>
              <a:rPr lang="es-ES" sz="22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es-ES" sz="2200" dirty="0" err="1" smtClean="0">
                <a:solidFill>
                  <a:schemeClr val="accent4">
                    <a:lumMod val="50000"/>
                  </a:schemeClr>
                </a:solidFill>
              </a:rPr>
              <a:t>Aprèn</a:t>
            </a:r>
            <a:r>
              <a:rPr lang="es-ES" sz="2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200" dirty="0" err="1" smtClean="0">
                <a:solidFill>
                  <a:schemeClr val="accent4">
                    <a:lumMod val="50000"/>
                  </a:schemeClr>
                </a:solidFill>
              </a:rPr>
              <a:t>estant</a:t>
            </a:r>
            <a:r>
              <a:rPr lang="es-ES" sz="2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200" dirty="0" err="1" smtClean="0">
                <a:solidFill>
                  <a:schemeClr val="accent4">
                    <a:lumMod val="50000"/>
                  </a:schemeClr>
                </a:solidFill>
              </a:rPr>
              <a:t>amb</a:t>
            </a:r>
            <a:r>
              <a:rPr lang="es-ES" sz="2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200" dirty="0" err="1" smtClean="0">
                <a:solidFill>
                  <a:schemeClr val="accent4">
                    <a:lumMod val="50000"/>
                  </a:schemeClr>
                </a:solidFill>
              </a:rPr>
              <a:t>els</a:t>
            </a:r>
            <a:r>
              <a:rPr lang="es-ES" sz="2200" dirty="0" smtClean="0">
                <a:solidFill>
                  <a:schemeClr val="accent4">
                    <a:lumMod val="50000"/>
                  </a:schemeClr>
                </a:solidFill>
              </a:rPr>
              <a:t> pobres.</a:t>
            </a:r>
          </a:p>
          <a:p>
            <a:r>
              <a:rPr lang="es-ES" sz="2200" dirty="0" err="1" smtClean="0">
                <a:solidFill>
                  <a:schemeClr val="accent4">
                    <a:lumMod val="50000"/>
                  </a:schemeClr>
                </a:solidFill>
              </a:rPr>
              <a:t>Sensibilitza</a:t>
            </a:r>
            <a:r>
              <a:rPr lang="es-ES" sz="2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200" dirty="0" err="1" smtClean="0">
                <a:solidFill>
                  <a:schemeClr val="accent4">
                    <a:lumMod val="50000"/>
                  </a:schemeClr>
                </a:solidFill>
              </a:rPr>
              <a:t>els</a:t>
            </a:r>
            <a:r>
              <a:rPr lang="es-ES" sz="2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200" dirty="0" err="1" smtClean="0">
                <a:solidFill>
                  <a:schemeClr val="accent4">
                    <a:lumMod val="50000"/>
                  </a:schemeClr>
                </a:solidFill>
              </a:rPr>
              <a:t>seus</a:t>
            </a:r>
            <a:r>
              <a:rPr lang="es-ES" sz="2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200" dirty="0" err="1" smtClean="0">
                <a:solidFill>
                  <a:schemeClr val="accent4">
                    <a:lumMod val="50000"/>
                  </a:schemeClr>
                </a:solidFill>
              </a:rPr>
              <a:t>alumnes</a:t>
            </a:r>
            <a:r>
              <a:rPr lang="es-ES" sz="2200" dirty="0" smtClean="0">
                <a:solidFill>
                  <a:schemeClr val="accent4">
                    <a:lumMod val="50000"/>
                  </a:schemeClr>
                </a:solidFill>
              </a:rPr>
              <a:t> sobre la difícil </a:t>
            </a:r>
            <a:r>
              <a:rPr lang="es-ES" sz="2200" dirty="0" err="1" smtClean="0">
                <a:solidFill>
                  <a:schemeClr val="accent4">
                    <a:lumMod val="50000"/>
                  </a:schemeClr>
                </a:solidFill>
              </a:rPr>
              <a:t>situació</a:t>
            </a:r>
            <a:r>
              <a:rPr lang="es-ES" sz="2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200" dirty="0" err="1" smtClean="0">
                <a:solidFill>
                  <a:schemeClr val="accent4">
                    <a:lumMod val="50000"/>
                  </a:schemeClr>
                </a:solidFill>
              </a:rPr>
              <a:t>dels</a:t>
            </a:r>
            <a:r>
              <a:rPr lang="es-ES" sz="2200" dirty="0" smtClean="0">
                <a:solidFill>
                  <a:schemeClr val="accent4">
                    <a:lumMod val="50000"/>
                  </a:schemeClr>
                </a:solidFill>
              </a:rPr>
              <a:t> pobres. </a:t>
            </a:r>
          </a:p>
          <a:p>
            <a:r>
              <a:rPr lang="es-ES" sz="2200" dirty="0" smtClean="0">
                <a:solidFill>
                  <a:schemeClr val="accent4">
                    <a:lumMod val="50000"/>
                  </a:schemeClr>
                </a:solidFill>
              </a:rPr>
              <a:t>Treballa en </a:t>
            </a:r>
            <a:r>
              <a:rPr lang="es-ES" sz="2200" dirty="0" err="1" smtClean="0">
                <a:solidFill>
                  <a:schemeClr val="accent4">
                    <a:lumMod val="50000"/>
                  </a:schemeClr>
                </a:solidFill>
              </a:rPr>
              <a:t>xarxa</a:t>
            </a:r>
            <a:r>
              <a:rPr lang="es-ES" sz="2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200" dirty="0" err="1" smtClean="0">
                <a:solidFill>
                  <a:schemeClr val="accent4">
                    <a:lumMod val="50000"/>
                  </a:schemeClr>
                </a:solidFill>
              </a:rPr>
              <a:t>amb</a:t>
            </a:r>
            <a:r>
              <a:rPr lang="es-ES" sz="2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200" dirty="0" err="1" smtClean="0">
                <a:solidFill>
                  <a:schemeClr val="accent4">
                    <a:lumMod val="50000"/>
                  </a:schemeClr>
                </a:solidFill>
              </a:rPr>
              <a:t>els</a:t>
            </a:r>
            <a:r>
              <a:rPr lang="es-ES" sz="2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200" dirty="0" err="1" smtClean="0">
                <a:solidFill>
                  <a:schemeClr val="accent4">
                    <a:lumMod val="50000"/>
                  </a:schemeClr>
                </a:solidFill>
              </a:rPr>
              <a:t>qui</a:t>
            </a:r>
            <a:r>
              <a:rPr lang="es-ES" sz="2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200" dirty="0" err="1" smtClean="0">
                <a:solidFill>
                  <a:schemeClr val="accent4">
                    <a:lumMod val="50000"/>
                  </a:schemeClr>
                </a:solidFill>
              </a:rPr>
              <a:t>treballen</a:t>
            </a:r>
            <a:r>
              <a:rPr lang="es-ES" sz="2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200" dirty="0" err="1" smtClean="0">
                <a:solidFill>
                  <a:schemeClr val="accent4">
                    <a:lumMod val="50000"/>
                  </a:schemeClr>
                </a:solidFill>
              </a:rPr>
              <a:t>pels</a:t>
            </a:r>
            <a:r>
              <a:rPr lang="es-ES" sz="2200" dirty="0" smtClean="0">
                <a:solidFill>
                  <a:schemeClr val="accent4">
                    <a:lumMod val="50000"/>
                  </a:schemeClr>
                </a:solidFill>
              </a:rPr>
              <a:t> pobres.</a:t>
            </a:r>
          </a:p>
          <a:p>
            <a:r>
              <a:rPr lang="es-ES" sz="2200" dirty="0" err="1">
                <a:solidFill>
                  <a:schemeClr val="accent4">
                    <a:lumMod val="50000"/>
                  </a:schemeClr>
                </a:solidFill>
              </a:rPr>
              <a:t>É</a:t>
            </a:r>
            <a:r>
              <a:rPr lang="es-ES" sz="2200" dirty="0" err="1" smtClean="0">
                <a:solidFill>
                  <a:schemeClr val="accent4">
                    <a:lumMod val="50000"/>
                  </a:schemeClr>
                </a:solidFill>
              </a:rPr>
              <a:t>s</a:t>
            </a:r>
            <a:r>
              <a:rPr lang="es-ES" sz="2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200" dirty="0" err="1" smtClean="0">
                <a:solidFill>
                  <a:schemeClr val="accent4">
                    <a:lumMod val="50000"/>
                  </a:schemeClr>
                </a:solidFill>
              </a:rPr>
              <a:t>voluntari</a:t>
            </a:r>
            <a:r>
              <a:rPr lang="es-ES" sz="2200" dirty="0" smtClean="0">
                <a:solidFill>
                  <a:schemeClr val="accent4">
                    <a:lumMod val="50000"/>
                  </a:schemeClr>
                </a:solidFill>
              </a:rPr>
              <a:t> en alguna ONG.</a:t>
            </a:r>
          </a:p>
          <a:p>
            <a:r>
              <a:rPr lang="es-ES" sz="2200" dirty="0" smtClean="0">
                <a:solidFill>
                  <a:schemeClr val="accent4">
                    <a:lumMod val="50000"/>
                  </a:schemeClr>
                </a:solidFill>
              </a:rPr>
              <a:t>La </a:t>
            </a:r>
            <a:r>
              <a:rPr lang="es-ES" sz="2200" dirty="0" err="1" smtClean="0">
                <a:solidFill>
                  <a:schemeClr val="accent4">
                    <a:lumMod val="50000"/>
                  </a:schemeClr>
                </a:solidFill>
              </a:rPr>
              <a:t>seva</a:t>
            </a:r>
            <a:r>
              <a:rPr lang="es-ES" sz="2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200" dirty="0" err="1" smtClean="0">
                <a:solidFill>
                  <a:schemeClr val="accent4">
                    <a:lumMod val="50000"/>
                  </a:schemeClr>
                </a:solidFill>
              </a:rPr>
              <a:t>comunitat</a:t>
            </a:r>
            <a:r>
              <a:rPr lang="es-ES" sz="2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200" dirty="0" err="1" smtClean="0">
                <a:solidFill>
                  <a:schemeClr val="accent4">
                    <a:lumMod val="50000"/>
                  </a:schemeClr>
                </a:solidFill>
              </a:rPr>
              <a:t>acull</a:t>
            </a:r>
            <a:r>
              <a:rPr lang="es-ES" sz="2200" dirty="0" smtClean="0">
                <a:solidFill>
                  <a:schemeClr val="accent4">
                    <a:lumMod val="50000"/>
                  </a:schemeClr>
                </a:solidFill>
              </a:rPr>
              <a:t> persones </a:t>
            </a:r>
            <a:r>
              <a:rPr lang="es-ES" sz="2200" dirty="0" err="1" smtClean="0">
                <a:solidFill>
                  <a:schemeClr val="accent4">
                    <a:lumMod val="50000"/>
                  </a:schemeClr>
                </a:solidFill>
              </a:rPr>
              <a:t>necessitades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…</a:t>
            </a:r>
            <a:endParaRPr lang="es-ES" dirty="0"/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35612"/>
              </p:ext>
            </p:extLst>
          </p:nvPr>
        </p:nvGraphicFramePr>
        <p:xfrm>
          <a:off x="6279127" y="3534017"/>
          <a:ext cx="5742036" cy="3210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2036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3210065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E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6317637" y="3620214"/>
            <a:ext cx="55564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 smtClean="0">
                <a:solidFill>
                  <a:schemeClr val="bg2">
                    <a:lumMod val="50000"/>
                  </a:schemeClr>
                </a:solidFill>
              </a:rPr>
              <a:t>No valora, oblida o menysprea els alumnes que no arriben, no saben… no s’implica.</a:t>
            </a:r>
          </a:p>
          <a:p>
            <a:r>
              <a:rPr lang="ca-ES" sz="2400" dirty="0" smtClean="0">
                <a:solidFill>
                  <a:schemeClr val="bg2">
                    <a:lumMod val="50000"/>
                  </a:schemeClr>
                </a:solidFill>
              </a:rPr>
              <a:t>Instal·lat en les comoditats.</a:t>
            </a:r>
          </a:p>
          <a:p>
            <a:r>
              <a:rPr lang="ca-ES" sz="2400" dirty="0" smtClean="0">
                <a:solidFill>
                  <a:schemeClr val="bg2">
                    <a:lumMod val="50000"/>
                  </a:schemeClr>
                </a:solidFill>
              </a:rPr>
              <a:t>Busca els càrrecs de poder.</a:t>
            </a:r>
          </a:p>
          <a:p>
            <a:r>
              <a:rPr lang="ca-ES" sz="2400" dirty="0" smtClean="0">
                <a:solidFill>
                  <a:schemeClr val="bg2">
                    <a:lumMod val="50000"/>
                  </a:schemeClr>
                </a:solidFill>
              </a:rPr>
              <a:t>Preocupat per la seva pròpia carrera.</a:t>
            </a:r>
          </a:p>
          <a:p>
            <a:r>
              <a:rPr lang="ca-ES" sz="2400" dirty="0" smtClean="0">
                <a:solidFill>
                  <a:schemeClr val="bg2">
                    <a:lumMod val="50000"/>
                  </a:schemeClr>
                </a:solidFill>
              </a:rPr>
              <a:t>Oblit de la dimensió social…</a:t>
            </a:r>
            <a:endParaRPr lang="ca-E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57316" y="793131"/>
            <a:ext cx="5740809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a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Optar per la dedicació directa amb els pobres.</a:t>
            </a:r>
          </a:p>
          <a:p>
            <a:r>
              <a:rPr lang="ca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Buscar amb passió els qui estan descartats.</a:t>
            </a:r>
          </a:p>
          <a:p>
            <a:r>
              <a:rPr lang="ca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Escoltar i resar per detectar noves necessitats.</a:t>
            </a:r>
          </a:p>
          <a:p>
            <a:r>
              <a:rPr lang="ca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Crear noves oportunitats per als pobres.</a:t>
            </a:r>
          </a:p>
          <a:p>
            <a:r>
              <a:rPr lang="ca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Abandonar-se a la voluntat de Déu...</a:t>
            </a:r>
            <a:endParaRPr lang="ca-ES" sz="200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5273">
            <a:off x="8840294" y="3026851"/>
            <a:ext cx="640820" cy="6408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6727">
            <a:off x="1998664" y="2958465"/>
            <a:ext cx="722736" cy="722736"/>
          </a:xfrm>
          <a:prstGeom prst="rect">
            <a:avLst/>
          </a:prstGeom>
        </p:spPr>
      </p:pic>
      <p:pic>
        <p:nvPicPr>
          <p:cNvPr id="2" name="Imagen 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6763" y="6285631"/>
            <a:ext cx="542553" cy="54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0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 uiExpand="1" build="p"/>
      <p:bldP spid="1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3193" y="71966"/>
            <a:ext cx="5783353" cy="3112288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412717"/>
              </p:ext>
            </p:extLst>
          </p:nvPr>
        </p:nvGraphicFramePr>
        <p:xfrm>
          <a:off x="88490" y="71966"/>
          <a:ext cx="6121810" cy="518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4109552181"/>
                    </a:ext>
                  </a:extLst>
                </a:gridCol>
              </a:tblGrid>
              <a:tr h="380421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2. ACOMPANYAT</a:t>
                      </a:r>
                      <a:r>
                        <a:rPr lang="es-ES" sz="2800" baseline="0" dirty="0" smtClean="0"/>
                        <a:t> i ACOMPANYANT</a:t>
                      </a:r>
                      <a:endParaRPr lang="es-ES" sz="2800" dirty="0"/>
                    </a:p>
                  </a:txBody>
                  <a:tcPr anchor="ctr">
                    <a:solidFill>
                      <a:schemeClr val="accent5">
                        <a:lumMod val="75000"/>
                        <a:alpha val="1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794275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547849"/>
              </p:ext>
            </p:extLst>
          </p:nvPr>
        </p:nvGraphicFramePr>
        <p:xfrm>
          <a:off x="88490" y="655355"/>
          <a:ext cx="6121810" cy="221241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2922814870"/>
                    </a:ext>
                  </a:extLst>
                </a:gridCol>
              </a:tblGrid>
              <a:tr h="221241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CCFF">
                        <a:alpha val="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915382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65771"/>
              </p:ext>
            </p:extLst>
          </p:nvPr>
        </p:nvGraphicFramePr>
        <p:xfrm>
          <a:off x="88490" y="2943225"/>
          <a:ext cx="6121810" cy="6211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621136">
                <a:tc>
                  <a:txBody>
                    <a:bodyPr/>
                    <a:lstStyle/>
                    <a:p>
                      <a:r>
                        <a:rPr lang="es-ES" sz="2800" dirty="0" err="1" smtClean="0">
                          <a:solidFill>
                            <a:schemeClr val="bg1"/>
                          </a:solidFill>
                        </a:rPr>
                        <a:t>Exemples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465203"/>
              </p:ext>
            </p:extLst>
          </p:nvPr>
        </p:nvGraphicFramePr>
        <p:xfrm>
          <a:off x="6341810" y="3285594"/>
          <a:ext cx="5742037" cy="60843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742037">
                  <a:extLst>
                    <a:ext uri="{9D8B030D-6E8A-4147-A177-3AD203B41FA5}">
                      <a16:colId xmlns:a16="http://schemas.microsoft.com/office/drawing/2014/main" val="2426642890"/>
                    </a:ext>
                  </a:extLst>
                </a:gridCol>
              </a:tblGrid>
              <a:tr h="608439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solidFill>
                            <a:schemeClr val="bg1"/>
                          </a:solidFill>
                        </a:rPr>
                        <a:t>Contra-</a:t>
                      </a:r>
                      <a:r>
                        <a:rPr lang="es-ES" sz="2400" dirty="0" err="1" smtClean="0">
                          <a:solidFill>
                            <a:schemeClr val="bg1"/>
                          </a:solidFill>
                        </a:rPr>
                        <a:t>exemples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633118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984631"/>
              </p:ext>
            </p:extLst>
          </p:nvPr>
        </p:nvGraphicFramePr>
        <p:xfrm>
          <a:off x="88490" y="3564360"/>
          <a:ext cx="6121810" cy="321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321006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E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BE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57315" y="3605100"/>
            <a:ext cx="60374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S’ha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preparat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en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acompanyament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Renova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el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seu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propi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Projecte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Personal. </a:t>
            </a:r>
          </a:p>
          <a:p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Ofereix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el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seu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temps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està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disponible. </a:t>
            </a:r>
          </a:p>
          <a:p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Ajuda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a formar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altres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lasal·lians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Es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converteix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</a:rPr>
              <a:t>i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</a:rPr>
              <a:t>se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sent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prop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</a:rPr>
              <a:t>de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Déu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ajudant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els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altres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es-ES" sz="24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S’implica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</a:rPr>
              <a:t>en 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la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seva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formació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permanent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... </a:t>
            </a:r>
            <a:endParaRPr lang="es-ES" dirty="0"/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786993"/>
              </p:ext>
            </p:extLst>
          </p:nvPr>
        </p:nvGraphicFramePr>
        <p:xfrm>
          <a:off x="6341811" y="3894033"/>
          <a:ext cx="5742036" cy="2851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2036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285100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E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6380321" y="3980230"/>
            <a:ext cx="55564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Individualista en la presa de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decisions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No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vol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semblar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vulnerable. </a:t>
            </a:r>
          </a:p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Perfeccionista en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l’àmbit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moral-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religiós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Falta de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relacions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properes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profundes.</a:t>
            </a:r>
          </a:p>
          <a:p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Aïllat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Rebutja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l’ajuda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...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57317" y="613134"/>
            <a:ext cx="5938683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ova" panose="020B0504020202020204" pitchFamily="34" charset="0"/>
              </a:rPr>
              <a:t>Obertura a seguir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ova" panose="020B0504020202020204" pitchFamily="34" charset="0"/>
              </a:rPr>
              <a:t>creixent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ova" panose="020B0504020202020204" pitchFamily="34" charset="0"/>
              </a:rPr>
              <a:t>i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ova" panose="020B0504020202020204" pitchFamily="34" charset="0"/>
              </a:rPr>
              <a:t>madurant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ova" panose="020B0504020202020204" pitchFamily="34" charset="0"/>
              </a:rPr>
              <a:t>.</a:t>
            </a:r>
            <a:endParaRPr lang="es-E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ova" panose="020B0504020202020204" pitchFamily="34" charset="0"/>
            </a:endParaRPr>
          </a:p>
          <a:p>
            <a:r>
              <a:rPr lang="es-E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ova" panose="020B0504020202020204" pitchFamily="34" charset="0"/>
              </a:rPr>
              <a:t>Deixar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ova" panose="020B0504020202020204" pitchFamily="34" charset="0"/>
              </a:rPr>
              <a:t>-se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ova" panose="020B0504020202020204" pitchFamily="34" charset="0"/>
              </a:rPr>
              <a:t>acompanyar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ova" panose="020B0504020202020204" pitchFamily="34" charset="0"/>
              </a:rPr>
              <a:t> en totes les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ova" panose="020B0504020202020204" pitchFamily="34" charset="0"/>
              </a:rPr>
              <a:t>dimensions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ova" panose="020B0504020202020204" pitchFamily="34" charset="0"/>
              </a:rPr>
              <a:t> de la vida.</a:t>
            </a:r>
          </a:p>
          <a:p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ova" panose="020B0504020202020204" pitchFamily="34" charset="0"/>
              </a:rPr>
              <a:t>Buscar refrescar la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ova" panose="020B0504020202020204" pitchFamily="34" charset="0"/>
              </a:rPr>
              <a:t>seva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ova" panose="020B0504020202020204" pitchFamily="34" charset="0"/>
              </a:rPr>
              <a:t>pròpia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ova" panose="020B0504020202020204" pitchFamily="34" charset="0"/>
              </a:rPr>
              <a:t>vocació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ova" panose="020B0504020202020204" pitchFamily="34" charset="0"/>
              </a:rPr>
              <a:t>, estar en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ova" panose="020B0504020202020204" pitchFamily="34" charset="0"/>
              </a:rPr>
              <a:t>pelegrinatge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ova" panose="020B0504020202020204" pitchFamily="34" charset="0"/>
              </a:rPr>
              <a:t>continu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ova" panose="020B0504020202020204" pitchFamily="34" charset="0"/>
              </a:rPr>
              <a:t>. </a:t>
            </a:r>
          </a:p>
          <a:p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ova" panose="020B0504020202020204" pitchFamily="34" charset="0"/>
              </a:rPr>
              <a:t>Saber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ova" panose="020B0504020202020204" pitchFamily="34" charset="0"/>
              </a:rPr>
              <a:t>com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ova" panose="020B0504020202020204" pitchFamily="34" charset="0"/>
              </a:rPr>
              <a:t> escoltar les vides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ova" panose="020B0504020202020204" pitchFamily="34" charset="0"/>
              </a:rPr>
              <a:t>dels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ova" panose="020B0504020202020204" pitchFamily="34" charset="0"/>
              </a:rPr>
              <a:t>altres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ova" panose="020B0504020202020204" pitchFamily="34" charset="0"/>
              </a:rPr>
              <a:t>.</a:t>
            </a:r>
          </a:p>
          <a:p>
            <a:r>
              <a:rPr lang="es-E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ova" panose="020B0504020202020204" pitchFamily="34" charset="0"/>
              </a:rPr>
              <a:t>Disponibilitat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ova" panose="020B0504020202020204" pitchFamily="34" charset="0"/>
              </a:rPr>
              <a:t> per a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ova" panose="020B0504020202020204" pitchFamily="34" charset="0"/>
              </a:rPr>
              <a:t>acompanyar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ova" panose="020B0504020202020204" pitchFamily="34" charset="0"/>
              </a:rPr>
              <a:t>altres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ova" panose="020B0504020202020204" pitchFamily="34" charset="0"/>
              </a:rPr>
              <a:t> persones…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5273">
            <a:off x="8902978" y="3386867"/>
            <a:ext cx="640820" cy="6408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6727">
            <a:off x="1998664" y="2958465"/>
            <a:ext cx="722736" cy="722736"/>
          </a:xfrm>
          <a:prstGeom prst="rect">
            <a:avLst/>
          </a:prstGeom>
        </p:spPr>
      </p:pic>
      <p:pic>
        <p:nvPicPr>
          <p:cNvPr id="15" name="Imagen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9447" y="6315447"/>
            <a:ext cx="542553" cy="54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7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 uiExpand="1" build="p"/>
      <p:bldP spid="1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1099" y="672804"/>
            <a:ext cx="5386435" cy="2984908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390467"/>
              </p:ext>
            </p:extLst>
          </p:nvPr>
        </p:nvGraphicFramePr>
        <p:xfrm>
          <a:off x="88490" y="71966"/>
          <a:ext cx="11965446" cy="518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965446">
                  <a:extLst>
                    <a:ext uri="{9D8B030D-6E8A-4147-A177-3AD203B41FA5}">
                      <a16:colId xmlns:a16="http://schemas.microsoft.com/office/drawing/2014/main" val="41095521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3. CALIDESA i QUALITAT HUMANA</a:t>
                      </a:r>
                      <a:endParaRPr lang="es-ES" sz="2800" dirty="0"/>
                    </a:p>
                  </a:txBody>
                  <a:tcPr anchor="ctr">
                    <a:solidFill>
                      <a:schemeClr val="accent5">
                        <a:lumMod val="75000"/>
                        <a:alpha val="1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794275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700564"/>
              </p:ext>
            </p:extLst>
          </p:nvPr>
        </p:nvGraphicFramePr>
        <p:xfrm>
          <a:off x="88490" y="655355"/>
          <a:ext cx="6121810" cy="221241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2922814870"/>
                    </a:ext>
                  </a:extLst>
                </a:gridCol>
              </a:tblGrid>
              <a:tr h="221241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CC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915382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175870"/>
              </p:ext>
            </p:extLst>
          </p:nvPr>
        </p:nvGraphicFramePr>
        <p:xfrm>
          <a:off x="88490" y="2943225"/>
          <a:ext cx="6121810" cy="6211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621136">
                <a:tc>
                  <a:txBody>
                    <a:bodyPr/>
                    <a:lstStyle/>
                    <a:p>
                      <a:r>
                        <a:rPr lang="es-ES" sz="2800" dirty="0" err="1" smtClean="0">
                          <a:solidFill>
                            <a:schemeClr val="bg1"/>
                          </a:solidFill>
                        </a:rPr>
                        <a:t>Exemples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153231"/>
              </p:ext>
            </p:extLst>
          </p:nvPr>
        </p:nvGraphicFramePr>
        <p:xfrm>
          <a:off x="6261099" y="3700810"/>
          <a:ext cx="5742037" cy="60843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742037">
                  <a:extLst>
                    <a:ext uri="{9D8B030D-6E8A-4147-A177-3AD203B41FA5}">
                      <a16:colId xmlns:a16="http://schemas.microsoft.com/office/drawing/2014/main" val="2426642890"/>
                    </a:ext>
                  </a:extLst>
                </a:gridCol>
              </a:tblGrid>
              <a:tr h="608439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solidFill>
                            <a:schemeClr val="bg1"/>
                          </a:solidFill>
                        </a:rPr>
                        <a:t>Contra-</a:t>
                      </a:r>
                      <a:r>
                        <a:rPr lang="es-ES" sz="2400" dirty="0" err="1" smtClean="0">
                          <a:solidFill>
                            <a:schemeClr val="bg1"/>
                          </a:solidFill>
                        </a:rPr>
                        <a:t>exemples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633118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984631"/>
              </p:ext>
            </p:extLst>
          </p:nvPr>
        </p:nvGraphicFramePr>
        <p:xfrm>
          <a:off x="88490" y="3564360"/>
          <a:ext cx="6121810" cy="321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321006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E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BE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57316" y="3605100"/>
            <a:ext cx="59386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Participa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obertament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en les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reunions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comunitàries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Pren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la iniciativa en la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relació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Comunica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sentiments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en la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pregària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Reconeix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els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propis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talents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Parla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dels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propis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defectes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</a:rPr>
              <a:t>i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limitacions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Està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apassionat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per la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missió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…</a:t>
            </a:r>
          </a:p>
          <a:p>
            <a:endParaRPr lang="es-ES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s-ES" dirty="0"/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736376"/>
              </p:ext>
            </p:extLst>
          </p:nvPr>
        </p:nvGraphicFramePr>
        <p:xfrm>
          <a:off x="6261100" y="4309249"/>
          <a:ext cx="5742036" cy="2454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2036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2454761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E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6299610" y="4395446"/>
            <a:ext cx="53834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Evita la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interacció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social.</a:t>
            </a:r>
          </a:p>
          <a:p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Tancat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en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allò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que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és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racional.</a:t>
            </a:r>
          </a:p>
          <a:p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Segueix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</a:rPr>
              <a:t>el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model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monàstic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s-ES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La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comunitat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>
                <a:solidFill>
                  <a:schemeClr val="bg2">
                    <a:lumMod val="50000"/>
                  </a:schemeClr>
                </a:solidFill>
              </a:rPr>
              <a:t>é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un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refugi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contra el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món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s-ES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Es queda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habitualment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a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l’habitació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…</a:t>
            </a:r>
          </a:p>
          <a:p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80053" y="714018"/>
            <a:ext cx="5938683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Capacitat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per a:</a:t>
            </a:r>
          </a:p>
          <a:p>
            <a:r>
              <a:rPr lang="es-ES" sz="20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- 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parlar </a:t>
            </a:r>
            <a:r>
              <a:rPr lang="es-ES" sz="20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de la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pròpia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vida, de 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les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pròpies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vivències</a:t>
            </a:r>
            <a:r>
              <a:rPr lang="es-ES" sz="20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,</a:t>
            </a:r>
          </a:p>
          <a:p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-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expressar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les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emocions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, </a:t>
            </a:r>
            <a:r>
              <a:rPr lang="es-ES" sz="200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i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ntel·ligència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emocional,</a:t>
            </a:r>
          </a:p>
          <a:p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- comunicar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empatia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,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acollida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…</a:t>
            </a:r>
          </a:p>
          <a:p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- parlar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clarament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i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sincerament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.</a:t>
            </a:r>
          </a:p>
          <a:p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- </a:t>
            </a:r>
            <a:r>
              <a:rPr lang="es-ES" sz="20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s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er flexible en les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relacions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…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5273">
            <a:off x="8822267" y="3802083"/>
            <a:ext cx="640820" cy="6408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6727">
            <a:off x="1998664" y="2958465"/>
            <a:ext cx="722736" cy="722736"/>
          </a:xfrm>
          <a:prstGeom prst="rect">
            <a:avLst/>
          </a:prstGeom>
        </p:spPr>
      </p:pic>
      <p:pic>
        <p:nvPicPr>
          <p:cNvPr id="15" name="Imagen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0269" y="6195713"/>
            <a:ext cx="542553" cy="54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2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 uiExpand="1" build="p"/>
      <p:bldP spid="1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8010" y="5990"/>
            <a:ext cx="4763111" cy="3190703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499621"/>
              </p:ext>
            </p:extLst>
          </p:nvPr>
        </p:nvGraphicFramePr>
        <p:xfrm>
          <a:off x="88490" y="71966"/>
          <a:ext cx="6121810" cy="518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4109552181"/>
                    </a:ext>
                  </a:extLst>
                </a:gridCol>
              </a:tblGrid>
              <a:tr h="380421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4.</a:t>
                      </a:r>
                      <a:r>
                        <a:rPr lang="es-ES" sz="2800" baseline="0" dirty="0" smtClean="0"/>
                        <a:t> </a:t>
                      </a:r>
                      <a:r>
                        <a:rPr lang="es-ES" sz="2800" dirty="0" smtClean="0"/>
                        <a:t>FIDELITAT CREATIVA</a:t>
                      </a:r>
                      <a:endParaRPr lang="es-ES" sz="2800" dirty="0"/>
                    </a:p>
                  </a:txBody>
                  <a:tcPr anchor="ctr">
                    <a:solidFill>
                      <a:schemeClr val="accent5">
                        <a:lumMod val="75000"/>
                        <a:alpha val="1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794275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865858"/>
              </p:ext>
            </p:extLst>
          </p:nvPr>
        </p:nvGraphicFramePr>
        <p:xfrm>
          <a:off x="88490" y="655354"/>
          <a:ext cx="6121810" cy="258061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2922814870"/>
                    </a:ext>
                  </a:extLst>
                </a:gridCol>
              </a:tblGrid>
              <a:tr h="2580617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CC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915382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810609"/>
              </p:ext>
            </p:extLst>
          </p:nvPr>
        </p:nvGraphicFramePr>
        <p:xfrm>
          <a:off x="88490" y="3298825"/>
          <a:ext cx="6121810" cy="6211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621136">
                <a:tc>
                  <a:txBody>
                    <a:bodyPr/>
                    <a:lstStyle/>
                    <a:p>
                      <a:r>
                        <a:rPr lang="es-ES" sz="2800" dirty="0" err="1" smtClean="0">
                          <a:solidFill>
                            <a:schemeClr val="bg1"/>
                          </a:solidFill>
                        </a:rPr>
                        <a:t>Exemples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673713"/>
              </p:ext>
            </p:extLst>
          </p:nvPr>
        </p:nvGraphicFramePr>
        <p:xfrm>
          <a:off x="6341810" y="3196694"/>
          <a:ext cx="5742037" cy="60843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742037">
                  <a:extLst>
                    <a:ext uri="{9D8B030D-6E8A-4147-A177-3AD203B41FA5}">
                      <a16:colId xmlns:a16="http://schemas.microsoft.com/office/drawing/2014/main" val="2426642890"/>
                    </a:ext>
                  </a:extLst>
                </a:gridCol>
              </a:tblGrid>
              <a:tr h="608439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solidFill>
                            <a:schemeClr val="bg1"/>
                          </a:solidFill>
                        </a:rPr>
                        <a:t>Contra-</a:t>
                      </a:r>
                      <a:r>
                        <a:rPr lang="es-ES" sz="2400" dirty="0" err="1" smtClean="0">
                          <a:solidFill>
                            <a:schemeClr val="bg1"/>
                          </a:solidFill>
                        </a:rPr>
                        <a:t>exemples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633118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262546"/>
              </p:ext>
            </p:extLst>
          </p:nvPr>
        </p:nvGraphicFramePr>
        <p:xfrm>
          <a:off x="88490" y="3919960"/>
          <a:ext cx="6121810" cy="286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2861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E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BE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57316" y="3960700"/>
            <a:ext cx="5938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Sap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triar del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passat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allò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més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autèntic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Pot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atendre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noves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necessitats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</a:rPr>
              <a:t>i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respectar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</a:rPr>
              <a:t>la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tradició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Renova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, reforma, refunda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amb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visió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profètica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Els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moments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de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crisi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l’estimulen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…</a:t>
            </a:r>
            <a:endParaRPr lang="es-ES" dirty="0"/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905232"/>
              </p:ext>
            </p:extLst>
          </p:nvPr>
        </p:nvGraphicFramePr>
        <p:xfrm>
          <a:off x="6341811" y="3798760"/>
          <a:ext cx="5742036" cy="2975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2036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297513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E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6380321" y="3916730"/>
            <a:ext cx="55564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Només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preocupat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de conservar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l’herència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rebuda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s-ES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Només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camina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vers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</a:rPr>
              <a:t>e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l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passat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Còmode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amb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la mera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repetició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S’apropia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de la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missió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Desconfiat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s’inhibeix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davant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dels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canvis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Se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sent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incompetent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…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8490" y="792578"/>
            <a:ext cx="5938683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ova" panose="020B0504020202020204" pitchFamily="34" charset="0"/>
              </a:rPr>
              <a:t>Generar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ova" panose="020B0504020202020204" pitchFamily="34" charset="0"/>
              </a:rPr>
              <a:t>iniciatives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ova" panose="020B0504020202020204" pitchFamily="34" charset="0"/>
              </a:rPr>
              <a:t>apostòliques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ova" panose="020B0504020202020204" pitchFamily="34" charset="0"/>
              </a:rPr>
              <a:t>creatives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ova" panose="020B0504020202020204" pitchFamily="34" charset="0"/>
              </a:rPr>
              <a:t>.</a:t>
            </a:r>
          </a:p>
          <a:p>
            <a:r>
              <a:rPr lang="es-E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ova" panose="020B0504020202020204" pitchFamily="34" charset="0"/>
              </a:rPr>
              <a:t>Tornar a les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ova" panose="020B0504020202020204" pitchFamily="34" charset="0"/>
              </a:rPr>
              <a:t>arrels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ova" panose="020B0504020202020204" pitchFamily="34" charset="0"/>
              </a:rPr>
              <a:t> per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ova" panose="020B0504020202020204" pitchFamily="34" charset="0"/>
              </a:rPr>
              <a:t>anar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ova" panose="020B0504020202020204" pitchFamily="34" charset="0"/>
              </a:rPr>
              <a:t>més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ova" panose="020B0504020202020204" pitchFamily="34" charset="0"/>
              </a:rPr>
              <a:t>enllà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ova" panose="020B0504020202020204" pitchFamily="34" charset="0"/>
              </a:rPr>
              <a:t> de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ova" panose="020B0504020202020204" pitchFamily="34" charset="0"/>
              </a:rPr>
              <a:t>l’estatus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ova" panose="020B0504020202020204" pitchFamily="34" charset="0"/>
              </a:rPr>
              <a:t> actual.</a:t>
            </a:r>
          </a:p>
          <a:p>
            <a:r>
              <a:rPr lang="es-E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ova" panose="020B0504020202020204" pitchFamily="34" charset="0"/>
              </a:rPr>
              <a:t>Buscar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ova" panose="020B0504020202020204" pitchFamily="34" charset="0"/>
              </a:rPr>
              <a:t>nous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ova" panose="020B0504020202020204" pitchFamily="34" charset="0"/>
              </a:rPr>
              <a:t>llocs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ova" panose="020B0504020202020204" pitchFamily="34" charset="0"/>
              </a:rPr>
              <a:t>, noves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ova" panose="020B0504020202020204" pitchFamily="34" charset="0"/>
              </a:rPr>
              <a:t>presències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ova" panose="020B0504020202020204" pitchFamily="34" charset="0"/>
              </a:rPr>
              <a:t> per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ova" panose="020B0504020202020204" pitchFamily="34" charset="0"/>
              </a:rPr>
              <a:t>als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ova" panose="020B0504020202020204" pitchFamily="34" charset="0"/>
              </a:rPr>
              <a:t>Germans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ova" panose="020B0504020202020204" pitchFamily="34" charset="0"/>
              </a:rPr>
              <a:t>. </a:t>
            </a:r>
          </a:p>
          <a:p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ova" panose="020B0504020202020204" pitchFamily="34" charset="0"/>
              </a:rPr>
              <a:t>Tenir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ova" panose="020B0504020202020204" pitchFamily="34" charset="0"/>
              </a:rPr>
              <a:t>visió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ova" panose="020B0504020202020204" pitchFamily="34" charset="0"/>
              </a:rPr>
              <a:t> de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ova" panose="020B0504020202020204" pitchFamily="34" charset="0"/>
              </a:rPr>
              <a:t>futur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ova" panose="020B0504020202020204" pitchFamily="34" charset="0"/>
              </a:rPr>
              <a:t>,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ova" panose="020B0504020202020204" pitchFamily="34" charset="0"/>
              </a:rPr>
              <a:t>somnis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ova" panose="020B0504020202020204" pitchFamily="34" charset="0"/>
              </a:rPr>
              <a:t>.</a:t>
            </a:r>
          </a:p>
          <a:p>
            <a:r>
              <a:rPr lang="es-E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ova" panose="020B0504020202020204" pitchFamily="34" charset="0"/>
              </a:rPr>
              <a:t>Ser un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ova" panose="020B0504020202020204" pitchFamily="34" charset="0"/>
              </a:rPr>
              <a:t>pelegrí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rial Nova" panose="020B0504020202020204" pitchFamily="34" charset="0"/>
              </a:rPr>
              <a:t>…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5273">
            <a:off x="8902978" y="3297967"/>
            <a:ext cx="640820" cy="6408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6727">
            <a:off x="1998664" y="3314065"/>
            <a:ext cx="722736" cy="722736"/>
          </a:xfrm>
          <a:prstGeom prst="rect">
            <a:avLst/>
          </a:prstGeom>
        </p:spPr>
      </p:pic>
      <p:pic>
        <p:nvPicPr>
          <p:cNvPr id="15" name="Imagen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9447" y="6315447"/>
            <a:ext cx="542553" cy="54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6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 uiExpand="1" build="p"/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974484"/>
              </p:ext>
            </p:extLst>
          </p:nvPr>
        </p:nvGraphicFramePr>
        <p:xfrm>
          <a:off x="88490" y="2943225"/>
          <a:ext cx="6121810" cy="6211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621136">
                <a:tc>
                  <a:txBody>
                    <a:bodyPr/>
                    <a:lstStyle/>
                    <a:p>
                      <a:r>
                        <a:rPr lang="es-ES" sz="2800" smtClean="0">
                          <a:solidFill>
                            <a:schemeClr val="bg1"/>
                          </a:solidFill>
                        </a:rPr>
                        <a:t>Exemples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901882"/>
              </p:ext>
            </p:extLst>
          </p:nvPr>
        </p:nvGraphicFramePr>
        <p:xfrm>
          <a:off x="88490" y="3564360"/>
          <a:ext cx="6121810" cy="321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321006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E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BE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57316" y="3605100"/>
            <a:ext cx="5722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Se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sent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còmode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aportant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com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un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més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del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grup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Viu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les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seves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responsabilitats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com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un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servei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Exerceix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l’autoritat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de manera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evangèlica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</a:rPr>
              <a:t>É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capaç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de posar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els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seus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talents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al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servei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del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grup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i de la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comunitat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Veu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amb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normalitat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estar sota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l’autoritat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d’un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seglar…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4937" y="0"/>
            <a:ext cx="5861663" cy="3653825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059195"/>
              </p:ext>
            </p:extLst>
          </p:nvPr>
        </p:nvGraphicFramePr>
        <p:xfrm>
          <a:off x="88490" y="71966"/>
          <a:ext cx="6121810" cy="518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4109552181"/>
                    </a:ext>
                  </a:extLst>
                </a:gridCol>
              </a:tblGrid>
              <a:tr h="380421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5. CAPAÇ de</a:t>
                      </a:r>
                      <a:r>
                        <a:rPr lang="es-ES" sz="2800" baseline="0" dirty="0" smtClean="0"/>
                        <a:t> TREBALLAR en EQUIP</a:t>
                      </a:r>
                      <a:endParaRPr lang="es-ES" sz="2800" dirty="0"/>
                    </a:p>
                  </a:txBody>
                  <a:tcPr anchor="ctr">
                    <a:solidFill>
                      <a:schemeClr val="accent5">
                        <a:lumMod val="75000"/>
                        <a:alpha val="1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794275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852081"/>
              </p:ext>
            </p:extLst>
          </p:nvPr>
        </p:nvGraphicFramePr>
        <p:xfrm>
          <a:off x="88490" y="655353"/>
          <a:ext cx="6121810" cy="221241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2922814870"/>
                    </a:ext>
                  </a:extLst>
                </a:gridCol>
              </a:tblGrid>
              <a:tr h="221241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CC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915382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503029"/>
              </p:ext>
            </p:extLst>
          </p:nvPr>
        </p:nvGraphicFramePr>
        <p:xfrm>
          <a:off x="6291826" y="3623995"/>
          <a:ext cx="5742037" cy="60843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742037">
                  <a:extLst>
                    <a:ext uri="{9D8B030D-6E8A-4147-A177-3AD203B41FA5}">
                      <a16:colId xmlns:a16="http://schemas.microsoft.com/office/drawing/2014/main" val="2426642890"/>
                    </a:ext>
                  </a:extLst>
                </a:gridCol>
              </a:tblGrid>
              <a:tr h="608439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solidFill>
                            <a:schemeClr val="bg1"/>
                          </a:solidFill>
                        </a:rPr>
                        <a:t>Contra-</a:t>
                      </a:r>
                      <a:r>
                        <a:rPr lang="es-ES" sz="2400" dirty="0" err="1" smtClean="0">
                          <a:solidFill>
                            <a:schemeClr val="bg1"/>
                          </a:solidFill>
                        </a:rPr>
                        <a:t>exemples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633118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607866"/>
              </p:ext>
            </p:extLst>
          </p:nvPr>
        </p:nvGraphicFramePr>
        <p:xfrm>
          <a:off x="6291827" y="4233905"/>
          <a:ext cx="5742036" cy="2535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2036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253549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E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6330337" y="4356731"/>
            <a:ext cx="55564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dirty="0" smtClean="0">
                <a:solidFill>
                  <a:schemeClr val="bg2">
                    <a:lumMod val="50000"/>
                  </a:schemeClr>
                </a:solidFill>
              </a:rPr>
              <a:t>Es fa </a:t>
            </a:r>
            <a:r>
              <a:rPr lang="es-ES" sz="2300" dirty="0" err="1" smtClean="0">
                <a:solidFill>
                  <a:schemeClr val="bg2">
                    <a:lumMod val="50000"/>
                  </a:schemeClr>
                </a:solidFill>
              </a:rPr>
              <a:t>propietari</a:t>
            </a:r>
            <a:r>
              <a:rPr lang="es-ES" sz="2300" dirty="0" smtClean="0">
                <a:solidFill>
                  <a:schemeClr val="bg2">
                    <a:lumMod val="50000"/>
                  </a:schemeClr>
                </a:solidFill>
              </a:rPr>
              <a:t> de la </a:t>
            </a:r>
            <a:r>
              <a:rPr lang="es-ES" sz="2300" dirty="0" err="1" smtClean="0">
                <a:solidFill>
                  <a:schemeClr val="bg2">
                    <a:lumMod val="50000"/>
                  </a:schemeClr>
                </a:solidFill>
              </a:rPr>
              <a:t>missió</a:t>
            </a:r>
            <a:r>
              <a:rPr lang="es-ES" sz="23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s-ES" sz="2300" dirty="0" smtClean="0">
                <a:solidFill>
                  <a:schemeClr val="bg2">
                    <a:lumMod val="50000"/>
                  </a:schemeClr>
                </a:solidFill>
              </a:rPr>
              <a:t>El </a:t>
            </a:r>
            <a:r>
              <a:rPr lang="es-ES" sz="2300" dirty="0" err="1" smtClean="0">
                <a:solidFill>
                  <a:schemeClr val="bg2">
                    <a:lumMod val="50000"/>
                  </a:schemeClr>
                </a:solidFill>
              </a:rPr>
              <a:t>seu</a:t>
            </a:r>
            <a:r>
              <a:rPr lang="es-ES" sz="23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300" dirty="0" err="1" smtClean="0">
                <a:solidFill>
                  <a:schemeClr val="bg2">
                    <a:lumMod val="50000"/>
                  </a:schemeClr>
                </a:solidFill>
              </a:rPr>
              <a:t>enfocament</a:t>
            </a:r>
            <a:r>
              <a:rPr lang="es-ES" sz="2300" dirty="0" smtClean="0">
                <a:solidFill>
                  <a:schemeClr val="bg2">
                    <a:lumMod val="50000"/>
                  </a:schemeClr>
                </a:solidFill>
              </a:rPr>
              <a:t> habitual </a:t>
            </a:r>
            <a:r>
              <a:rPr lang="es-ES" sz="2300" dirty="0" err="1">
                <a:solidFill>
                  <a:schemeClr val="bg2">
                    <a:lumMod val="50000"/>
                  </a:schemeClr>
                </a:solidFill>
              </a:rPr>
              <a:t>é</a:t>
            </a:r>
            <a:r>
              <a:rPr lang="es-ES" sz="2300" dirty="0" err="1" smtClean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s-ES" sz="2300" dirty="0" smtClean="0">
                <a:solidFill>
                  <a:schemeClr val="bg2">
                    <a:lumMod val="50000"/>
                  </a:schemeClr>
                </a:solidFill>
              </a:rPr>
              <a:t> individualista. </a:t>
            </a:r>
          </a:p>
          <a:p>
            <a:r>
              <a:rPr lang="es-ES" sz="2300" dirty="0" smtClean="0">
                <a:solidFill>
                  <a:schemeClr val="bg2">
                    <a:lumMod val="50000"/>
                  </a:schemeClr>
                </a:solidFill>
              </a:rPr>
              <a:t>Posa en valor el </a:t>
            </a:r>
            <a:r>
              <a:rPr lang="es-ES" sz="2300" dirty="0" err="1" smtClean="0">
                <a:solidFill>
                  <a:schemeClr val="bg2">
                    <a:lumMod val="50000"/>
                  </a:schemeClr>
                </a:solidFill>
              </a:rPr>
              <a:t>model</a:t>
            </a:r>
            <a:r>
              <a:rPr lang="es-ES" sz="23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300" dirty="0" err="1" smtClean="0">
                <a:solidFill>
                  <a:schemeClr val="bg2">
                    <a:lumMod val="50000"/>
                  </a:schemeClr>
                </a:solidFill>
              </a:rPr>
              <a:t>jeràrquic</a:t>
            </a:r>
            <a:r>
              <a:rPr lang="es-ES" sz="23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s-ES" sz="2300" dirty="0" smtClean="0">
                <a:solidFill>
                  <a:schemeClr val="bg2">
                    <a:lumMod val="50000"/>
                  </a:schemeClr>
                </a:solidFill>
              </a:rPr>
              <a:t>Guarda </a:t>
            </a:r>
            <a:r>
              <a:rPr lang="es-ES" sz="2300" dirty="0" err="1" smtClean="0">
                <a:solidFill>
                  <a:schemeClr val="bg2">
                    <a:lumMod val="50000"/>
                  </a:schemeClr>
                </a:solidFill>
              </a:rPr>
              <a:t>els</a:t>
            </a:r>
            <a:r>
              <a:rPr lang="es-ES" sz="23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300" dirty="0" err="1" smtClean="0">
                <a:solidFill>
                  <a:schemeClr val="bg2">
                    <a:lumMod val="50000"/>
                  </a:schemeClr>
                </a:solidFill>
              </a:rPr>
              <a:t>seus</a:t>
            </a:r>
            <a:r>
              <a:rPr lang="es-ES" sz="23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300" dirty="0" err="1" smtClean="0">
                <a:solidFill>
                  <a:schemeClr val="bg2">
                    <a:lumMod val="50000"/>
                  </a:schemeClr>
                </a:solidFill>
              </a:rPr>
              <a:t>talents</a:t>
            </a:r>
            <a:r>
              <a:rPr lang="es-ES" sz="23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s-ES" sz="2300" dirty="0" smtClean="0">
                <a:solidFill>
                  <a:schemeClr val="bg2">
                    <a:lumMod val="50000"/>
                  </a:schemeClr>
                </a:solidFill>
              </a:rPr>
              <a:t>Resta </a:t>
            </a:r>
            <a:r>
              <a:rPr lang="es-ES" sz="2300" dirty="0" err="1" smtClean="0">
                <a:solidFill>
                  <a:schemeClr val="bg2">
                    <a:lumMod val="50000"/>
                  </a:schemeClr>
                </a:solidFill>
              </a:rPr>
              <a:t>importància</a:t>
            </a:r>
            <a:r>
              <a:rPr lang="es-ES" sz="2300" dirty="0" smtClean="0">
                <a:solidFill>
                  <a:schemeClr val="bg2">
                    <a:lumMod val="50000"/>
                  </a:schemeClr>
                </a:solidFill>
              </a:rPr>
              <a:t> a la </a:t>
            </a:r>
            <a:r>
              <a:rPr lang="es-ES" sz="2300" dirty="0" err="1" smtClean="0">
                <a:solidFill>
                  <a:schemeClr val="bg2">
                    <a:lumMod val="50000"/>
                  </a:schemeClr>
                </a:solidFill>
              </a:rPr>
              <a:t>comunitat</a:t>
            </a:r>
            <a:r>
              <a:rPr lang="es-ES" sz="23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s-ES" sz="2300" dirty="0" err="1">
                <a:solidFill>
                  <a:schemeClr val="bg2">
                    <a:lumMod val="50000"/>
                  </a:schemeClr>
                </a:solidFill>
              </a:rPr>
              <a:t>É</a:t>
            </a:r>
            <a:r>
              <a:rPr lang="es-ES" sz="2300" dirty="0" err="1" smtClean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s-ES" sz="23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300" dirty="0" err="1" smtClean="0">
                <a:solidFill>
                  <a:schemeClr val="bg2">
                    <a:lumMod val="50000"/>
                  </a:schemeClr>
                </a:solidFill>
              </a:rPr>
              <a:t>impacient</a:t>
            </a:r>
            <a:r>
              <a:rPr lang="es-ES" sz="2300" dirty="0" smtClean="0">
                <a:solidFill>
                  <a:schemeClr val="bg2">
                    <a:lumMod val="50000"/>
                  </a:schemeClr>
                </a:solidFill>
              </a:rPr>
              <a:t>…</a:t>
            </a:r>
            <a:endParaRPr lang="es-ES" sz="23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57316" y="866663"/>
            <a:ext cx="5938683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Capacitat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de liderar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projectes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col·laboratius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.</a:t>
            </a:r>
          </a:p>
          <a:p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Capacitat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de delegar i respectar la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subsidiarietat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.</a:t>
            </a:r>
          </a:p>
          <a:p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Cerca la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cooperació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en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tots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els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projectes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.</a:t>
            </a:r>
          </a:p>
          <a:p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Col·labora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en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projectes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i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iniciatives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alienes.</a:t>
            </a:r>
          </a:p>
          <a:p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Traballa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per la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pau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, la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convivència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i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l’harmonia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…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5273">
            <a:off x="8852994" y="3725268"/>
            <a:ext cx="640820" cy="640820"/>
          </a:xfrm>
          <a:prstGeom prst="rect">
            <a:avLst/>
          </a:prstGeom>
        </p:spPr>
      </p:pic>
      <p:pic>
        <p:nvPicPr>
          <p:cNvPr id="15" name="Imagen 1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9463" y="6310948"/>
            <a:ext cx="542553" cy="54255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6727">
            <a:off x="1703405" y="2945863"/>
            <a:ext cx="722736" cy="72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0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 uiExpand="1" build="p"/>
      <p:bldP spid="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56099"/>
              </p:ext>
            </p:extLst>
          </p:nvPr>
        </p:nvGraphicFramePr>
        <p:xfrm>
          <a:off x="88490" y="2943225"/>
          <a:ext cx="6121810" cy="6211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621136">
                <a:tc>
                  <a:txBody>
                    <a:bodyPr/>
                    <a:lstStyle/>
                    <a:p>
                      <a:pPr algn="l"/>
                      <a:r>
                        <a:rPr lang="es-ES" sz="2800" dirty="0" err="1" smtClean="0">
                          <a:solidFill>
                            <a:schemeClr val="bg1"/>
                          </a:solidFill>
                        </a:rPr>
                        <a:t>Exemples</a:t>
                      </a:r>
                      <a:r>
                        <a:rPr lang="es-ES" sz="280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158611"/>
              </p:ext>
            </p:extLst>
          </p:nvPr>
        </p:nvGraphicFramePr>
        <p:xfrm>
          <a:off x="88490" y="3564360"/>
          <a:ext cx="6121810" cy="321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321006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E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BE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57316" y="3605100"/>
            <a:ext cx="59386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accent4">
                    <a:lumMod val="50000"/>
                  </a:schemeClr>
                </a:solidFill>
              </a:rPr>
              <a:t>Dedica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temps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a preparar la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pregària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comunitària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>
                <a:solidFill>
                  <a:schemeClr val="accent4">
                    <a:lumMod val="50000"/>
                  </a:schemeClr>
                </a:solidFill>
              </a:rPr>
              <a:t>Participa 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en la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pregària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comunitària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i 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comparteix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l’espiritualitat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es-ES" sz="24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Inventa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salms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</a:rPr>
              <a:t>i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oracions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Es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manté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actiu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en la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pròpia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formació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teològica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</a:rPr>
              <a:t>i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bíblica.</a:t>
            </a: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Parla i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accepta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les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seves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limitacions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...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6727">
            <a:off x="3776756" y="2911183"/>
            <a:ext cx="722736" cy="722736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666282"/>
              </p:ext>
            </p:extLst>
          </p:nvPr>
        </p:nvGraphicFramePr>
        <p:xfrm>
          <a:off x="88491" y="46115"/>
          <a:ext cx="8750710" cy="518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750710">
                  <a:extLst>
                    <a:ext uri="{9D8B030D-6E8A-4147-A177-3AD203B41FA5}">
                      <a16:colId xmlns:a16="http://schemas.microsoft.com/office/drawing/2014/main" val="4109552181"/>
                    </a:ext>
                  </a:extLst>
                </a:gridCol>
              </a:tblGrid>
              <a:tr h="380421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6. ESPIRITUALITAT VIVA i COMPARTIDA</a:t>
                      </a:r>
                    </a:p>
                  </a:txBody>
                  <a:tcPr anchor="ctr">
                    <a:solidFill>
                      <a:schemeClr val="accent5">
                        <a:lumMod val="75000"/>
                        <a:alpha val="1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794275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150197"/>
              </p:ext>
            </p:extLst>
          </p:nvPr>
        </p:nvGraphicFramePr>
        <p:xfrm>
          <a:off x="88490" y="655355"/>
          <a:ext cx="6121810" cy="221241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2922814870"/>
                    </a:ext>
                  </a:extLst>
                </a:gridCol>
              </a:tblGrid>
              <a:tr h="221241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CC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915382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881186"/>
              </p:ext>
            </p:extLst>
          </p:nvPr>
        </p:nvGraphicFramePr>
        <p:xfrm>
          <a:off x="6341810" y="3299530"/>
          <a:ext cx="5742037" cy="60843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742037">
                  <a:extLst>
                    <a:ext uri="{9D8B030D-6E8A-4147-A177-3AD203B41FA5}">
                      <a16:colId xmlns:a16="http://schemas.microsoft.com/office/drawing/2014/main" val="2426642890"/>
                    </a:ext>
                  </a:extLst>
                </a:gridCol>
              </a:tblGrid>
              <a:tr h="608439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solidFill>
                            <a:schemeClr val="bg1"/>
                          </a:solidFill>
                        </a:rPr>
                        <a:t>Contra-</a:t>
                      </a:r>
                      <a:r>
                        <a:rPr lang="es-ES" sz="2400" dirty="0" err="1" smtClean="0">
                          <a:solidFill>
                            <a:schemeClr val="bg1"/>
                          </a:solidFill>
                        </a:rPr>
                        <a:t>exemples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633118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213805"/>
              </p:ext>
            </p:extLst>
          </p:nvPr>
        </p:nvGraphicFramePr>
        <p:xfrm>
          <a:off x="6341811" y="3936294"/>
          <a:ext cx="5742036" cy="2808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2036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280810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E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6364268" y="3965926"/>
            <a:ext cx="55564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Centrat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en les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devocions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rituals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Repetitiu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esclerotitzat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en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l’expressió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espiritual.</a:t>
            </a:r>
          </a:p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Es justifica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amb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el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treball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addicte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al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treball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Té una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dèbil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espiritualitat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Superficial.</a:t>
            </a:r>
          </a:p>
          <a:p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Abandonat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en las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pràctiques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espirituals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…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57316" y="652231"/>
            <a:ext cx="5938683" cy="21390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19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Tenir</a:t>
            </a:r>
            <a:r>
              <a:rPr lang="es-ES" sz="19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19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riquesa</a:t>
            </a:r>
            <a:r>
              <a:rPr lang="es-ES" sz="19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de vida interior.</a:t>
            </a:r>
          </a:p>
          <a:p>
            <a:r>
              <a:rPr lang="es-ES" sz="19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Facilitador de </a:t>
            </a:r>
            <a:r>
              <a:rPr lang="es-ES" sz="19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l’animació</a:t>
            </a:r>
            <a:r>
              <a:rPr lang="es-ES" sz="19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espiritual de </a:t>
            </a:r>
            <a:r>
              <a:rPr lang="es-ES" sz="19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grups</a:t>
            </a:r>
            <a:r>
              <a:rPr lang="es-ES" sz="19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.</a:t>
            </a:r>
          </a:p>
          <a:p>
            <a:r>
              <a:rPr lang="es-ES" sz="19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Ser </a:t>
            </a:r>
            <a:r>
              <a:rPr lang="es-ES" sz="19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creatiu</a:t>
            </a:r>
            <a:r>
              <a:rPr lang="es-ES" sz="19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en la </a:t>
            </a:r>
            <a:r>
              <a:rPr lang="es-ES" sz="19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preparació</a:t>
            </a:r>
            <a:r>
              <a:rPr lang="es-ES" sz="19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de </a:t>
            </a:r>
            <a:r>
              <a:rPr lang="es-ES" sz="19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litúrgies</a:t>
            </a:r>
            <a:r>
              <a:rPr lang="es-ES" sz="19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.</a:t>
            </a:r>
          </a:p>
          <a:p>
            <a:r>
              <a:rPr lang="es-ES" sz="19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Comunica la </a:t>
            </a:r>
            <a:r>
              <a:rPr lang="es-ES" sz="19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seva</a:t>
            </a:r>
            <a:r>
              <a:rPr lang="es-ES" sz="19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19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pròpia</a:t>
            </a:r>
            <a:r>
              <a:rPr lang="es-ES" sz="19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19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vivència</a:t>
            </a:r>
            <a:r>
              <a:rPr lang="es-ES" sz="19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espiritual.</a:t>
            </a:r>
          </a:p>
          <a:p>
            <a:r>
              <a:rPr lang="es-ES" sz="19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Capacitat</a:t>
            </a:r>
            <a:r>
              <a:rPr lang="es-ES" sz="19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per a </a:t>
            </a:r>
            <a:r>
              <a:rPr lang="es-ES" sz="19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expressar</a:t>
            </a:r>
            <a:r>
              <a:rPr lang="es-ES" sz="19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el que </a:t>
            </a:r>
            <a:r>
              <a:rPr lang="es-ES" sz="19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és</a:t>
            </a:r>
            <a:r>
              <a:rPr lang="es-ES" sz="19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espiritual</a:t>
            </a:r>
            <a:r>
              <a:rPr lang="es-ES" sz="19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19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en la </a:t>
            </a:r>
            <a:r>
              <a:rPr lang="es-ES" sz="19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seva</a:t>
            </a:r>
            <a:r>
              <a:rPr lang="es-ES" sz="19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19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missió</a:t>
            </a:r>
            <a:r>
              <a:rPr lang="es-ES" sz="19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.</a:t>
            </a:r>
          </a:p>
          <a:p>
            <a:r>
              <a:rPr lang="es-ES" sz="19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Comparteix</a:t>
            </a:r>
            <a:r>
              <a:rPr lang="es-ES" sz="19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la mística </a:t>
            </a:r>
            <a:r>
              <a:rPr lang="es-ES" sz="19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d’allò</a:t>
            </a:r>
            <a:r>
              <a:rPr lang="es-ES" sz="19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que </a:t>
            </a:r>
            <a:r>
              <a:rPr lang="es-ES" sz="19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és</a:t>
            </a:r>
            <a:r>
              <a:rPr lang="es-ES" sz="19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19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quotidià</a:t>
            </a:r>
            <a:r>
              <a:rPr lang="es-ES" sz="19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…</a:t>
            </a:r>
          </a:p>
        </p:txBody>
      </p:sp>
      <p:pic>
        <p:nvPicPr>
          <p:cNvPr id="15" name="Imagen 1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9447" y="6315447"/>
            <a:ext cx="542553" cy="54255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7752" y="-135384"/>
            <a:ext cx="3215362" cy="391558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5273">
            <a:off x="8571142" y="3472487"/>
            <a:ext cx="640820" cy="64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7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 uiExpand="1" build="p"/>
      <p:bldP spid="1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1810" y="-12278"/>
            <a:ext cx="5845949" cy="314350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39138"/>
              </p:ext>
            </p:extLst>
          </p:nvPr>
        </p:nvGraphicFramePr>
        <p:xfrm>
          <a:off x="88490" y="71966"/>
          <a:ext cx="5996996" cy="518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996996">
                  <a:extLst>
                    <a:ext uri="{9D8B030D-6E8A-4147-A177-3AD203B41FA5}">
                      <a16:colId xmlns:a16="http://schemas.microsoft.com/office/drawing/2014/main" val="4109552181"/>
                    </a:ext>
                  </a:extLst>
                </a:gridCol>
              </a:tblGrid>
              <a:tr h="380421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7. COHERÈNCIA HUMIL </a:t>
                      </a:r>
                      <a:endParaRPr lang="es-ES" sz="2800" dirty="0"/>
                    </a:p>
                  </a:txBody>
                  <a:tcPr anchor="ctr">
                    <a:solidFill>
                      <a:schemeClr val="accent5">
                        <a:lumMod val="75000"/>
                        <a:alpha val="1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794275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472059"/>
              </p:ext>
            </p:extLst>
          </p:nvPr>
        </p:nvGraphicFramePr>
        <p:xfrm>
          <a:off x="88490" y="792578"/>
          <a:ext cx="6121810" cy="247555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0"/>
                    </a:prstClr>
                  </a:outerShdw>
                </a:effectLst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2922814870"/>
                    </a:ext>
                  </a:extLst>
                </a:gridCol>
              </a:tblGrid>
              <a:tr h="247555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CC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915382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359503"/>
              </p:ext>
            </p:extLst>
          </p:nvPr>
        </p:nvGraphicFramePr>
        <p:xfrm>
          <a:off x="112664" y="3596398"/>
          <a:ext cx="6121810" cy="6211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621136">
                <a:tc>
                  <a:txBody>
                    <a:bodyPr/>
                    <a:lstStyle/>
                    <a:p>
                      <a:r>
                        <a:rPr lang="es-ES" sz="2800" dirty="0" err="1" smtClean="0">
                          <a:solidFill>
                            <a:schemeClr val="bg1"/>
                          </a:solidFill>
                        </a:rPr>
                        <a:t>Exemples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926227"/>
              </p:ext>
            </p:extLst>
          </p:nvPr>
        </p:nvGraphicFramePr>
        <p:xfrm>
          <a:off x="6341810" y="3171969"/>
          <a:ext cx="5742037" cy="60843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742037">
                  <a:extLst>
                    <a:ext uri="{9D8B030D-6E8A-4147-A177-3AD203B41FA5}">
                      <a16:colId xmlns:a16="http://schemas.microsoft.com/office/drawing/2014/main" val="2426642890"/>
                    </a:ext>
                  </a:extLst>
                </a:gridCol>
              </a:tblGrid>
              <a:tr h="608439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solidFill>
                            <a:schemeClr val="bg1"/>
                          </a:solidFill>
                        </a:rPr>
                        <a:t>Contra-</a:t>
                      </a:r>
                      <a:r>
                        <a:rPr lang="es-ES" sz="2400" dirty="0" err="1" smtClean="0">
                          <a:solidFill>
                            <a:schemeClr val="bg1"/>
                          </a:solidFill>
                        </a:rPr>
                        <a:t>exemples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633118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72825"/>
              </p:ext>
            </p:extLst>
          </p:nvPr>
        </p:nvGraphicFramePr>
        <p:xfrm>
          <a:off x="112664" y="4217533"/>
          <a:ext cx="6121810" cy="253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25316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E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BE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81490" y="4258273"/>
            <a:ext cx="59386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Dona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testimoni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de la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seva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vocació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</a:rPr>
              <a:t>É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signe de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presència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misericordiosa.</a:t>
            </a: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Escolta la vida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dels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altres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s-ES" sz="2400" dirty="0" err="1">
                <a:solidFill>
                  <a:schemeClr val="accent4">
                    <a:lumMod val="50000"/>
                  </a:schemeClr>
                </a:solidFill>
              </a:rPr>
              <a:t>é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capaç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de “posar-se les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seves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sabates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”.</a:t>
            </a:r>
          </a:p>
          <a:p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Accepta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els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moments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de caos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com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a 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oportunitats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, signes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dels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temps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… </a:t>
            </a:r>
            <a:endParaRPr lang="es-ES" dirty="0"/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237835"/>
              </p:ext>
            </p:extLst>
          </p:nvPr>
        </p:nvGraphicFramePr>
        <p:xfrm>
          <a:off x="6341811" y="3774035"/>
          <a:ext cx="5742036" cy="2975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2036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297513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E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6380321" y="3892005"/>
            <a:ext cx="55564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Actua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com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si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ja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hagués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resolt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la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seva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vida.</a:t>
            </a:r>
          </a:p>
          <a:p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Creu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que la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seva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vocació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és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de primera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classe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, i la resta, de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segona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err="1">
                <a:solidFill>
                  <a:schemeClr val="bg2">
                    <a:lumMod val="50000"/>
                  </a:schemeClr>
                </a:solidFill>
              </a:rPr>
              <a:t>É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narcisista,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egoista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Indecís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en les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seves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opcions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de vida.</a:t>
            </a:r>
          </a:p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Es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deixa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endur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pel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desànim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Evita les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qüestions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difícils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…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270934" y="1042645"/>
            <a:ext cx="5789152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Viure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els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vots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de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pobresa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,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celibat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i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obediència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amb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alegria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i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consistència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.</a:t>
            </a:r>
            <a:endParaRPr lang="es-ES" sz="2000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/>
                </a:outerShdw>
              </a:effectLst>
              <a:latin typeface="Arial Nova" panose="020B0504020202020204" pitchFamily="34" charset="0"/>
            </a:endParaRPr>
          </a:p>
          <a:p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Acceptar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la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disminució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numèrica</a:t>
            </a:r>
            <a:r>
              <a:rPr lang="es-ES" sz="20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, de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vitalitat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i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de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presència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de la Vida Religiosa.</a:t>
            </a:r>
          </a:p>
          <a:p>
            <a:r>
              <a:rPr lang="es-ES" sz="200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É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s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responsable en 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la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seva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missió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i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deures</a:t>
            </a:r>
            <a:r>
              <a:rPr lang="es-ES" sz="20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.</a:t>
            </a:r>
          </a:p>
          <a:p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Abraça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la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realitat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i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desenvolupa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la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resiliència</a:t>
            </a:r>
            <a:r>
              <a:rPr lang="es-ES" sz="20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…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5273">
            <a:off x="8902978" y="3273242"/>
            <a:ext cx="640820" cy="6408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6727">
            <a:off x="2022838" y="3611638"/>
            <a:ext cx="722736" cy="722736"/>
          </a:xfrm>
          <a:prstGeom prst="rect">
            <a:avLst/>
          </a:prstGeom>
        </p:spPr>
      </p:pic>
      <p:pic>
        <p:nvPicPr>
          <p:cNvPr id="15" name="Imagen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9447" y="6290722"/>
            <a:ext cx="542553" cy="54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2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 uiExpand="1" build="p"/>
      <p:bldP spid="1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417057"/>
              </p:ext>
            </p:extLst>
          </p:nvPr>
        </p:nvGraphicFramePr>
        <p:xfrm>
          <a:off x="88489" y="719548"/>
          <a:ext cx="6145167" cy="260829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45167">
                  <a:extLst>
                    <a:ext uri="{9D8B030D-6E8A-4147-A177-3AD203B41FA5}">
                      <a16:colId xmlns:a16="http://schemas.microsoft.com/office/drawing/2014/main" val="2922814870"/>
                    </a:ext>
                  </a:extLst>
                </a:gridCol>
              </a:tblGrid>
              <a:tr h="2608291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CCFF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915382"/>
                  </a:ext>
                </a:extLst>
              </a:tr>
            </a:tbl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123926" y="719549"/>
            <a:ext cx="5938683" cy="22467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Creu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en una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Església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comunió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,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comunitat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de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comunitats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.</a:t>
            </a:r>
          </a:p>
          <a:p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Confia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en les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capacitats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dels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seglars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. </a:t>
            </a:r>
          </a:p>
          <a:p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Reconeix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l’aportació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de la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vocació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seglar.</a:t>
            </a:r>
          </a:p>
          <a:p>
            <a:r>
              <a:rPr lang="es-ES" sz="2000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E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stima la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seva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pròpia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vocació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.</a:t>
            </a:r>
          </a:p>
          <a:p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Obert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a la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intercongregacionalitat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.</a:t>
            </a:r>
          </a:p>
          <a:p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El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vot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d’Associació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é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s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el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seu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 primer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vot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Arial Nova" panose="020B0504020202020204" pitchFamily="34" charset="0"/>
              </a:rPr>
              <a:t>…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9015" y="-3117"/>
            <a:ext cx="6052985" cy="3177632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971560"/>
              </p:ext>
            </p:extLst>
          </p:nvPr>
        </p:nvGraphicFramePr>
        <p:xfrm>
          <a:off x="88489" y="108638"/>
          <a:ext cx="5982111" cy="518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982111">
                  <a:extLst>
                    <a:ext uri="{9D8B030D-6E8A-4147-A177-3AD203B41FA5}">
                      <a16:colId xmlns:a16="http://schemas.microsoft.com/office/drawing/2014/main" val="4109552181"/>
                    </a:ext>
                  </a:extLst>
                </a:gridCol>
              </a:tblGrid>
              <a:tr h="380421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8. APOSTA per </a:t>
                      </a:r>
                      <a:r>
                        <a:rPr lang="es-ES" sz="2800" dirty="0" err="1" smtClean="0"/>
                        <a:t>l’ASSOCIACIÓ</a:t>
                      </a:r>
                      <a:endParaRPr lang="es-ES" sz="2800" dirty="0"/>
                    </a:p>
                  </a:txBody>
                  <a:tcPr anchor="ctr">
                    <a:solidFill>
                      <a:schemeClr val="accent5">
                        <a:lumMod val="75000"/>
                        <a:alpha val="1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794275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569105"/>
              </p:ext>
            </p:extLst>
          </p:nvPr>
        </p:nvGraphicFramePr>
        <p:xfrm>
          <a:off x="88490" y="3390693"/>
          <a:ext cx="6121810" cy="6211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621136">
                <a:tc>
                  <a:txBody>
                    <a:bodyPr/>
                    <a:lstStyle/>
                    <a:p>
                      <a:r>
                        <a:rPr lang="es-ES" sz="2800" dirty="0" err="1" smtClean="0">
                          <a:solidFill>
                            <a:schemeClr val="bg1"/>
                          </a:solidFill>
                        </a:rPr>
                        <a:t>Exemples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197384"/>
              </p:ext>
            </p:extLst>
          </p:nvPr>
        </p:nvGraphicFramePr>
        <p:xfrm>
          <a:off x="6341810" y="3050154"/>
          <a:ext cx="5742037" cy="60843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742037">
                  <a:extLst>
                    <a:ext uri="{9D8B030D-6E8A-4147-A177-3AD203B41FA5}">
                      <a16:colId xmlns:a16="http://schemas.microsoft.com/office/drawing/2014/main" val="2426642890"/>
                    </a:ext>
                  </a:extLst>
                </a:gridCol>
              </a:tblGrid>
              <a:tr h="608439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solidFill>
                            <a:schemeClr val="bg1"/>
                          </a:solidFill>
                        </a:rPr>
                        <a:t>Contra-</a:t>
                      </a:r>
                      <a:r>
                        <a:rPr lang="es-ES" sz="2400" dirty="0" err="1" smtClean="0">
                          <a:solidFill>
                            <a:schemeClr val="bg1"/>
                          </a:solidFill>
                        </a:rPr>
                        <a:t>exemples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633118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984130"/>
              </p:ext>
            </p:extLst>
          </p:nvPr>
        </p:nvGraphicFramePr>
        <p:xfrm>
          <a:off x="88490" y="4011828"/>
          <a:ext cx="6121810" cy="2741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2741782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E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BE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57316" y="4052568"/>
            <a:ext cx="59386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Implicat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en la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formació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dels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lasal·lians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Compromès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amb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els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necessitats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Actiu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en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l’acompanyament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Anima la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comunitat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a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acollir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seglars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Participa en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comunitats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mixtes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Practica la cultura vocacional, valora totes les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vocacions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…</a:t>
            </a:r>
            <a:endParaRPr lang="es-ES" dirty="0"/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53834"/>
              </p:ext>
            </p:extLst>
          </p:nvPr>
        </p:nvGraphicFramePr>
        <p:xfrm>
          <a:off x="6341811" y="3658594"/>
          <a:ext cx="5742036" cy="3071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2036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307163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E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6380321" y="3744790"/>
            <a:ext cx="570352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Reticències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amb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l’Associació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 per temor a:</a:t>
            </a:r>
          </a:p>
          <a:p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perdre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protagonisme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veure’s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remogut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 del propi estatus.</a:t>
            </a:r>
          </a:p>
          <a:p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els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canvis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Instal·lat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 en </a:t>
            </a:r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els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èxits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 del </a:t>
            </a:r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passat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No </a:t>
            </a:r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és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capaç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 de </a:t>
            </a:r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llegir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els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 signes </a:t>
            </a:r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dels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temps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Només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comparteix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 “</a:t>
            </a:r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treball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” </a:t>
            </a:r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amb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els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seglars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350" dirty="0" err="1" smtClean="0">
                <a:solidFill>
                  <a:schemeClr val="bg2">
                    <a:lumMod val="50000"/>
                  </a:schemeClr>
                </a:solidFill>
              </a:rPr>
              <a:t>lasal·lians</a:t>
            </a:r>
            <a:r>
              <a:rPr lang="es-ES" sz="2350" dirty="0" smtClean="0">
                <a:solidFill>
                  <a:schemeClr val="bg2">
                    <a:lumMod val="50000"/>
                  </a:schemeClr>
                </a:solidFill>
              </a:rPr>
              <a:t>…</a:t>
            </a:r>
            <a:endParaRPr lang="es-ES" sz="235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5273">
            <a:off x="8902978" y="3151427"/>
            <a:ext cx="640820" cy="6408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6727">
            <a:off x="1998664" y="3405933"/>
            <a:ext cx="722736" cy="722736"/>
          </a:xfrm>
          <a:prstGeom prst="rect">
            <a:avLst/>
          </a:prstGeom>
        </p:spPr>
      </p:pic>
      <p:pic>
        <p:nvPicPr>
          <p:cNvPr id="16" name="Imagen 1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9447" y="6245173"/>
            <a:ext cx="542553" cy="54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1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0" grpId="0" uiExpand="1" build="p"/>
      <p:bldP spid="1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564644"/>
              </p:ext>
            </p:extLst>
          </p:nvPr>
        </p:nvGraphicFramePr>
        <p:xfrm>
          <a:off x="88490" y="71966"/>
          <a:ext cx="6121810" cy="518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4109552181"/>
                    </a:ext>
                  </a:extLst>
                </a:gridCol>
              </a:tblGrid>
              <a:tr h="380421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9. FRATERN</a:t>
                      </a:r>
                      <a:r>
                        <a:rPr lang="es-ES" sz="2800" baseline="0" dirty="0" smtClean="0"/>
                        <a:t> i INCLUSIU</a:t>
                      </a:r>
                      <a:endParaRPr lang="es-ES" sz="2800" dirty="0" smtClean="0"/>
                    </a:p>
                  </a:txBody>
                  <a:tcPr anchor="ctr">
                    <a:solidFill>
                      <a:schemeClr val="accent5">
                        <a:lumMod val="75000"/>
                        <a:alpha val="1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794275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353664"/>
              </p:ext>
            </p:extLst>
          </p:nvPr>
        </p:nvGraphicFramePr>
        <p:xfrm>
          <a:off x="88490" y="655355"/>
          <a:ext cx="6121810" cy="221241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2922814870"/>
                    </a:ext>
                  </a:extLst>
                </a:gridCol>
              </a:tblGrid>
              <a:tr h="221241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CCFF">
                        <a:alpha val="3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915382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45955"/>
              </p:ext>
            </p:extLst>
          </p:nvPr>
        </p:nvGraphicFramePr>
        <p:xfrm>
          <a:off x="88490" y="2943225"/>
          <a:ext cx="6121810" cy="6211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621136">
                <a:tc>
                  <a:txBody>
                    <a:bodyPr/>
                    <a:lstStyle/>
                    <a:p>
                      <a:r>
                        <a:rPr lang="es-ES" sz="2800" dirty="0" err="1" smtClean="0">
                          <a:solidFill>
                            <a:schemeClr val="bg1"/>
                          </a:solidFill>
                        </a:rPr>
                        <a:t>Exemples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757796"/>
              </p:ext>
            </p:extLst>
          </p:nvPr>
        </p:nvGraphicFramePr>
        <p:xfrm>
          <a:off x="6311899" y="2946089"/>
          <a:ext cx="5742037" cy="60843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742037">
                  <a:extLst>
                    <a:ext uri="{9D8B030D-6E8A-4147-A177-3AD203B41FA5}">
                      <a16:colId xmlns:a16="http://schemas.microsoft.com/office/drawing/2014/main" val="2426642890"/>
                    </a:ext>
                  </a:extLst>
                </a:gridCol>
              </a:tblGrid>
              <a:tr h="608439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solidFill>
                            <a:schemeClr val="bg1"/>
                          </a:solidFill>
                        </a:rPr>
                        <a:t>Contra-</a:t>
                      </a:r>
                      <a:r>
                        <a:rPr lang="es-ES" sz="2400" dirty="0" err="1" smtClean="0">
                          <a:solidFill>
                            <a:schemeClr val="bg1"/>
                          </a:solidFill>
                        </a:rPr>
                        <a:t>exemples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633118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984631"/>
              </p:ext>
            </p:extLst>
          </p:nvPr>
        </p:nvGraphicFramePr>
        <p:xfrm>
          <a:off x="88490" y="3564360"/>
          <a:ext cx="6121810" cy="321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321006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E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BE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57316" y="3605100"/>
            <a:ext cx="59386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És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membre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d’una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comunitat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mixta.</a:t>
            </a:r>
          </a:p>
          <a:p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N’invita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d’altres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a participar en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activitats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de la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comunitat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</a:p>
          <a:p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Sap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desenvolupar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-se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socialment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Participa en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altres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comunitats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intencionals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de fe. </a:t>
            </a: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Genera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eclesialitat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…</a:t>
            </a:r>
            <a:endParaRPr lang="es-ES" dirty="0"/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825922"/>
              </p:ext>
            </p:extLst>
          </p:nvPr>
        </p:nvGraphicFramePr>
        <p:xfrm>
          <a:off x="6311900" y="3554528"/>
          <a:ext cx="5742036" cy="3210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2036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3210065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E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6350410" y="3640725"/>
            <a:ext cx="55564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Les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seves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necessitats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personals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sempre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estan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per sobre de les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necessitats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de la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comunitat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Busca conservar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els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seus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privilegis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Es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troba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millor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en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grups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tancats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i ben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estructurats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Massa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centrat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en el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treball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Valora el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patriarcat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57316" y="599656"/>
            <a:ext cx="5938683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Creure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en la vida de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comunitat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.</a:t>
            </a:r>
          </a:p>
          <a:p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Ser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proactiu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en la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comunitat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.</a:t>
            </a:r>
          </a:p>
          <a:p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Ser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capaç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de compaginar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autorealizació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>
                <a:solidFill>
                  <a:schemeClr val="bg1"/>
                </a:solidFill>
                <a:latin typeface="Arial Nova" panose="020B0504020202020204" pitchFamily="34" charset="0"/>
              </a:rPr>
              <a:t>i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cedir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en les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seves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necessitats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si el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projecte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de la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comunitat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ho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requereix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.</a:t>
            </a:r>
          </a:p>
          <a:p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Desenvolupar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la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pròpia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dimensió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femenina, i la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sensibilitat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envers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les dones </a:t>
            </a:r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lasal·lianes</a:t>
            </a:r>
            <a:r>
              <a:rPr lang="es-ES" sz="200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…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5273">
            <a:off x="8873067" y="3047362"/>
            <a:ext cx="640820" cy="6408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6727">
            <a:off x="1998664" y="2958465"/>
            <a:ext cx="722736" cy="72273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9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1899" y="0"/>
            <a:ext cx="5461000" cy="2903498"/>
          </a:xfrm>
          <a:prstGeom prst="rect">
            <a:avLst/>
          </a:prstGeom>
        </p:spPr>
      </p:pic>
      <p:pic>
        <p:nvPicPr>
          <p:cNvPr id="15" name="Imagen 1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9536" y="6306142"/>
            <a:ext cx="542553" cy="54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7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 uiExpand="1" build="p"/>
      <p:bldP spid="1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980597"/>
              </p:ext>
            </p:extLst>
          </p:nvPr>
        </p:nvGraphicFramePr>
        <p:xfrm>
          <a:off x="-72923" y="59303"/>
          <a:ext cx="6666271" cy="518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666271">
                  <a:extLst>
                    <a:ext uri="{9D8B030D-6E8A-4147-A177-3AD203B41FA5}">
                      <a16:colId xmlns:a16="http://schemas.microsoft.com/office/drawing/2014/main" val="4109552181"/>
                    </a:ext>
                  </a:extLst>
                </a:gridCol>
              </a:tblGrid>
              <a:tr h="380421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10. FOMENTA el DIÀLEG FE-CULTURA</a:t>
                      </a:r>
                      <a:endParaRPr lang="es-ES" sz="2800" dirty="0"/>
                    </a:p>
                  </a:txBody>
                  <a:tcPr anchor="ctr">
                    <a:solidFill>
                      <a:schemeClr val="accent5">
                        <a:lumMod val="75000"/>
                        <a:alpha val="1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794275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44646"/>
              </p:ext>
            </p:extLst>
          </p:nvPr>
        </p:nvGraphicFramePr>
        <p:xfrm>
          <a:off x="-72923" y="629533"/>
          <a:ext cx="6666271" cy="221241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666271">
                  <a:extLst>
                    <a:ext uri="{9D8B030D-6E8A-4147-A177-3AD203B41FA5}">
                      <a16:colId xmlns:a16="http://schemas.microsoft.com/office/drawing/2014/main" val="2922814870"/>
                    </a:ext>
                  </a:extLst>
                </a:gridCol>
              </a:tblGrid>
              <a:tr h="221241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CCFF">
                        <a:alpha val="3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915382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615076"/>
              </p:ext>
            </p:extLst>
          </p:nvPr>
        </p:nvGraphicFramePr>
        <p:xfrm>
          <a:off x="88490" y="2943225"/>
          <a:ext cx="6121810" cy="6211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621136">
                <a:tc>
                  <a:txBody>
                    <a:bodyPr/>
                    <a:lstStyle/>
                    <a:p>
                      <a:r>
                        <a:rPr lang="es-ES" sz="2800" dirty="0" err="1" smtClean="0">
                          <a:solidFill>
                            <a:schemeClr val="bg1"/>
                          </a:solidFill>
                        </a:rPr>
                        <a:t>Exemples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802659"/>
              </p:ext>
            </p:extLst>
          </p:nvPr>
        </p:nvGraphicFramePr>
        <p:xfrm>
          <a:off x="6311899" y="2946089"/>
          <a:ext cx="5742037" cy="60843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742037">
                  <a:extLst>
                    <a:ext uri="{9D8B030D-6E8A-4147-A177-3AD203B41FA5}">
                      <a16:colId xmlns:a16="http://schemas.microsoft.com/office/drawing/2014/main" val="2426642890"/>
                    </a:ext>
                  </a:extLst>
                </a:gridCol>
              </a:tblGrid>
              <a:tr h="608439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solidFill>
                            <a:schemeClr val="bg1"/>
                          </a:solidFill>
                        </a:rPr>
                        <a:t>Contra-</a:t>
                      </a:r>
                      <a:r>
                        <a:rPr lang="es-ES" sz="2400" dirty="0" err="1" smtClean="0">
                          <a:solidFill>
                            <a:schemeClr val="bg1"/>
                          </a:solidFill>
                        </a:rPr>
                        <a:t>exemples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633118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984631"/>
              </p:ext>
            </p:extLst>
          </p:nvPr>
        </p:nvGraphicFramePr>
        <p:xfrm>
          <a:off x="88490" y="3564360"/>
          <a:ext cx="6121810" cy="321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321006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E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BE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57316" y="3605100"/>
            <a:ext cx="59386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Troba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nous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mètodes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pastorals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per a  comunicar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l’Evangeli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Creu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que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l’Església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ha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d’evolucionar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, una nova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Església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és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possible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Participa en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fòrums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4">
                    <a:lumMod val="50000"/>
                  </a:schemeClr>
                </a:solidFill>
              </a:rPr>
              <a:t>i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grups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diversos.</a:t>
            </a:r>
          </a:p>
          <a:p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Reconeix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en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tothom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la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seva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part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de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veritat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Confia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en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l’acció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de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Déu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avui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i aquí.</a:t>
            </a:r>
          </a:p>
          <a:p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Incultura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l’Evangeli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…</a:t>
            </a:r>
            <a:endParaRPr lang="es-ES" dirty="0"/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825922"/>
              </p:ext>
            </p:extLst>
          </p:nvPr>
        </p:nvGraphicFramePr>
        <p:xfrm>
          <a:off x="6311900" y="3554528"/>
          <a:ext cx="5742036" cy="3210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2036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3210065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E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6350410" y="3640725"/>
            <a:ext cx="55564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Té una actitud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restauracionista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Creu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tenir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la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resposta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a totes les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qüestions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El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món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no té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cap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valor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positiu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Tot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diàleg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li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sembla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afavorir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el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relativisme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La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diferència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li fa por.</a:t>
            </a:r>
          </a:p>
          <a:p>
            <a:r>
              <a:rPr lang="es-ES" sz="2400" dirty="0" err="1">
                <a:solidFill>
                  <a:schemeClr val="bg2">
                    <a:lumMod val="50000"/>
                  </a:schemeClr>
                </a:solidFill>
              </a:rPr>
              <a:t>É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ingenu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70016" y="639287"/>
            <a:ext cx="6180394" cy="21929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195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Ser buscador, </a:t>
            </a:r>
            <a:r>
              <a:rPr lang="es-ES" sz="195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obert</a:t>
            </a:r>
            <a:r>
              <a:rPr lang="es-ES" sz="195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a </a:t>
            </a:r>
            <a:r>
              <a:rPr lang="es-ES" sz="195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fer</a:t>
            </a:r>
            <a:r>
              <a:rPr lang="es-ES" sz="195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-se preguntes </a:t>
            </a:r>
            <a:r>
              <a:rPr lang="es-ES" sz="1950" dirty="0">
                <a:solidFill>
                  <a:schemeClr val="bg1"/>
                </a:solidFill>
                <a:latin typeface="Arial Nova" panose="020B0504020202020204" pitchFamily="34" charset="0"/>
              </a:rPr>
              <a:t>i</a:t>
            </a:r>
            <a:r>
              <a:rPr lang="es-ES" sz="195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donar raó de la fe. </a:t>
            </a:r>
          </a:p>
          <a:p>
            <a:r>
              <a:rPr lang="es-ES" sz="195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Ser </a:t>
            </a:r>
            <a:r>
              <a:rPr lang="es-ES" sz="195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proactiu</a:t>
            </a:r>
            <a:r>
              <a:rPr lang="es-ES" sz="195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1950" dirty="0">
                <a:solidFill>
                  <a:schemeClr val="bg1"/>
                </a:solidFill>
                <a:latin typeface="Arial Nova" panose="020B0504020202020204" pitchFamily="34" charset="0"/>
              </a:rPr>
              <a:t>en </a:t>
            </a:r>
            <a:r>
              <a:rPr lang="es-ES" sz="195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els</a:t>
            </a:r>
            <a:r>
              <a:rPr lang="es-ES" sz="195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195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canvis</a:t>
            </a:r>
            <a:r>
              <a:rPr lang="es-ES" sz="195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1950" dirty="0">
                <a:solidFill>
                  <a:schemeClr val="bg1"/>
                </a:solidFill>
                <a:latin typeface="Arial Nova" panose="020B0504020202020204" pitchFamily="34" charset="0"/>
              </a:rPr>
              <a:t>de cultura.</a:t>
            </a:r>
          </a:p>
          <a:p>
            <a:r>
              <a:rPr lang="es-ES" sz="195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Valorar </a:t>
            </a:r>
            <a:r>
              <a:rPr lang="es-ES" sz="195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positivament</a:t>
            </a:r>
            <a:r>
              <a:rPr lang="es-ES" sz="195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el </a:t>
            </a:r>
            <a:r>
              <a:rPr lang="es-ES" sz="195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món</a:t>
            </a:r>
            <a:r>
              <a:rPr lang="es-ES" sz="195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i, al </a:t>
            </a:r>
            <a:r>
              <a:rPr lang="es-ES" sz="195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mateix</a:t>
            </a:r>
            <a:r>
              <a:rPr lang="es-ES" sz="195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195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temps</a:t>
            </a:r>
            <a:r>
              <a:rPr lang="es-ES" sz="195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, ser </a:t>
            </a:r>
            <a:r>
              <a:rPr lang="es-ES" sz="195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crític</a:t>
            </a:r>
            <a:r>
              <a:rPr lang="es-ES" sz="195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195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amb</a:t>
            </a:r>
            <a:r>
              <a:rPr lang="es-ES" sz="195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195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els</a:t>
            </a:r>
            <a:r>
              <a:rPr lang="es-ES" sz="195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195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valors</a:t>
            </a:r>
            <a:r>
              <a:rPr lang="es-ES" sz="195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195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actuals</a:t>
            </a:r>
            <a:r>
              <a:rPr lang="es-ES" sz="195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.</a:t>
            </a:r>
          </a:p>
          <a:p>
            <a:r>
              <a:rPr lang="es-ES" sz="195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Ser </a:t>
            </a:r>
            <a:r>
              <a:rPr lang="es-ES" sz="195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proactiu</a:t>
            </a:r>
            <a:r>
              <a:rPr lang="es-ES" sz="195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en </a:t>
            </a:r>
            <a:r>
              <a:rPr lang="es-ES" sz="195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l’educació</a:t>
            </a:r>
            <a:r>
              <a:rPr lang="es-ES" sz="195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religiosa i la </a:t>
            </a:r>
            <a:r>
              <a:rPr lang="es-ES" sz="195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catequesi</a:t>
            </a:r>
            <a:r>
              <a:rPr lang="es-ES" sz="195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.</a:t>
            </a:r>
          </a:p>
          <a:p>
            <a:r>
              <a:rPr lang="es-ES" sz="195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Tenir</a:t>
            </a:r>
            <a:r>
              <a:rPr lang="es-ES" sz="195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</a:t>
            </a:r>
            <a:r>
              <a:rPr lang="es-ES" sz="195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formació</a:t>
            </a:r>
            <a:r>
              <a:rPr lang="es-ES" sz="195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 científica i social </a:t>
            </a:r>
            <a:r>
              <a:rPr lang="es-ES" sz="195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actualitzada</a:t>
            </a:r>
            <a:r>
              <a:rPr lang="es-ES" sz="1950" dirty="0" smtClean="0">
                <a:solidFill>
                  <a:schemeClr val="bg1"/>
                </a:solidFill>
                <a:latin typeface="Arial Nova" panose="020B0504020202020204" pitchFamily="34" charset="0"/>
              </a:rPr>
              <a:t>…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5273">
            <a:off x="8873067" y="3047362"/>
            <a:ext cx="640820" cy="6408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6727">
            <a:off x="1998664" y="2958465"/>
            <a:ext cx="722736" cy="722736"/>
          </a:xfrm>
          <a:prstGeom prst="rect">
            <a:avLst/>
          </a:prstGeom>
        </p:spPr>
      </p:pic>
      <p:pic>
        <p:nvPicPr>
          <p:cNvPr id="2050" name="Picture 2" descr="Resultado de imagen de viajes san pablo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" b="4453"/>
          <a:stretch/>
        </p:blipFill>
        <p:spPr bwMode="auto">
          <a:xfrm>
            <a:off x="6604000" y="1"/>
            <a:ext cx="55880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9536" y="6306142"/>
            <a:ext cx="542553" cy="54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3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 uiExpand="1" build="p"/>
      <p:bldP spid="1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30" y="6162107"/>
            <a:ext cx="1203378" cy="546333"/>
          </a:xfrm>
          <a:prstGeom prst="rect">
            <a:avLst/>
          </a:prstGeom>
          <a:effectLst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8529" y="-1"/>
            <a:ext cx="3313471" cy="6885133"/>
          </a:xfrm>
          <a:prstGeom prst="rect">
            <a:avLst/>
          </a:prstGeom>
        </p:spPr>
      </p:pic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324903" y="274944"/>
            <a:ext cx="8125033" cy="5773316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s-ES" sz="3000" dirty="0" err="1" smtClean="0">
                <a:solidFill>
                  <a:schemeClr val="bg1"/>
                </a:solidFill>
              </a:rPr>
              <a:t>Sant</a:t>
            </a:r>
            <a:r>
              <a:rPr lang="es-ES" sz="3000" dirty="0" smtClean="0">
                <a:solidFill>
                  <a:schemeClr val="bg1"/>
                </a:solidFill>
              </a:rPr>
              <a:t> Joan Baptista De La Salle va designar 12 </a:t>
            </a:r>
            <a:r>
              <a:rPr lang="es-ES" sz="3000" dirty="0" err="1" smtClean="0">
                <a:solidFill>
                  <a:schemeClr val="bg1"/>
                </a:solidFill>
              </a:rPr>
              <a:t>virtuts</a:t>
            </a:r>
            <a:r>
              <a:rPr lang="es-ES" sz="3000" dirty="0" smtClean="0">
                <a:solidFill>
                  <a:schemeClr val="bg1"/>
                </a:solidFill>
              </a:rPr>
              <a:t> </a:t>
            </a:r>
            <a:r>
              <a:rPr lang="ca-ES" sz="3000" dirty="0" smtClean="0">
                <a:solidFill>
                  <a:schemeClr val="bg1"/>
                </a:solidFill>
              </a:rPr>
              <a:t>per a</a:t>
            </a:r>
            <a:r>
              <a:rPr lang="es-ES" sz="3000" dirty="0" smtClean="0">
                <a:solidFill>
                  <a:schemeClr val="bg1"/>
                </a:solidFill>
              </a:rPr>
              <a:t> ser un bon </a:t>
            </a:r>
            <a:r>
              <a:rPr lang="es-ES" sz="3000" b="1" u="sng" dirty="0" err="1" smtClean="0">
                <a:solidFill>
                  <a:schemeClr val="bg1"/>
                </a:solidFill>
              </a:rPr>
              <a:t>mestre</a:t>
            </a:r>
            <a:r>
              <a:rPr lang="es-ES" sz="3000" dirty="0" smtClean="0">
                <a:solidFill>
                  <a:schemeClr val="bg1"/>
                </a:solidFill>
              </a:rPr>
              <a:t> </a:t>
            </a:r>
            <a:r>
              <a:rPr lang="es-ES" sz="2100" dirty="0" smtClean="0">
                <a:solidFill>
                  <a:schemeClr val="bg1"/>
                </a:solidFill>
              </a:rPr>
              <a:t>(</a:t>
            </a:r>
            <a:r>
              <a:rPr lang="es-ES" sz="2100" dirty="0" err="1" smtClean="0">
                <a:solidFill>
                  <a:schemeClr val="bg1"/>
                </a:solidFill>
              </a:rPr>
              <a:t>Apareixen</a:t>
            </a:r>
            <a:r>
              <a:rPr lang="es-ES" sz="2100" dirty="0" smtClean="0">
                <a:solidFill>
                  <a:schemeClr val="bg1"/>
                </a:solidFill>
              </a:rPr>
              <a:t> el 1711, </a:t>
            </a:r>
            <a:r>
              <a:rPr lang="es-ES" sz="2100" dirty="0">
                <a:solidFill>
                  <a:schemeClr val="bg1"/>
                </a:solidFill>
              </a:rPr>
              <a:t>a</a:t>
            </a:r>
            <a:r>
              <a:rPr lang="es-ES" sz="2100" dirty="0" smtClean="0">
                <a:solidFill>
                  <a:schemeClr val="bg1"/>
                </a:solidFill>
              </a:rPr>
              <a:t> la </a:t>
            </a:r>
            <a:r>
              <a:rPr lang="es-ES" sz="2100" dirty="0" err="1" smtClean="0">
                <a:solidFill>
                  <a:schemeClr val="bg1"/>
                </a:solidFill>
              </a:rPr>
              <a:t>Col·lecció</a:t>
            </a:r>
            <a:r>
              <a:rPr lang="es-ES" sz="2100" dirty="0" smtClean="0">
                <a:solidFill>
                  <a:schemeClr val="bg1"/>
                </a:solidFill>
              </a:rPr>
              <a:t> de </a:t>
            </a:r>
            <a:r>
              <a:rPr lang="es-ES" sz="2100" dirty="0" err="1" smtClean="0">
                <a:solidFill>
                  <a:schemeClr val="bg1"/>
                </a:solidFill>
              </a:rPr>
              <a:t>Petits</a:t>
            </a:r>
            <a:r>
              <a:rPr lang="es-ES" sz="2100" dirty="0" smtClean="0">
                <a:solidFill>
                  <a:schemeClr val="bg1"/>
                </a:solidFill>
              </a:rPr>
              <a:t> </a:t>
            </a:r>
            <a:r>
              <a:rPr lang="es-ES" sz="2100" dirty="0" err="1" smtClean="0">
                <a:solidFill>
                  <a:schemeClr val="bg1"/>
                </a:solidFill>
              </a:rPr>
              <a:t>Tractats</a:t>
            </a:r>
            <a:r>
              <a:rPr lang="es-ES" sz="2100" dirty="0" smtClean="0">
                <a:solidFill>
                  <a:schemeClr val="bg1"/>
                </a:solidFill>
              </a:rPr>
              <a:t>, 5,  i el 1720 </a:t>
            </a:r>
            <a:r>
              <a:rPr lang="es-ES" sz="2100" dirty="0">
                <a:solidFill>
                  <a:schemeClr val="bg1"/>
                </a:solidFill>
              </a:rPr>
              <a:t>a</a:t>
            </a:r>
            <a:r>
              <a:rPr lang="es-ES" sz="2100" dirty="0" smtClean="0">
                <a:solidFill>
                  <a:schemeClr val="bg1"/>
                </a:solidFill>
              </a:rPr>
              <a:t> la </a:t>
            </a:r>
            <a:r>
              <a:rPr lang="es-ES" sz="2100" dirty="0" err="1" smtClean="0">
                <a:solidFill>
                  <a:schemeClr val="bg1"/>
                </a:solidFill>
              </a:rPr>
              <a:t>Guia</a:t>
            </a:r>
            <a:r>
              <a:rPr lang="es-ES" sz="2100" dirty="0" smtClean="0">
                <a:solidFill>
                  <a:schemeClr val="bg1"/>
                </a:solidFill>
              </a:rPr>
              <a:t> de les </a:t>
            </a:r>
            <a:r>
              <a:rPr lang="es-ES" sz="2100" dirty="0" err="1" smtClean="0">
                <a:solidFill>
                  <a:schemeClr val="bg1"/>
                </a:solidFill>
              </a:rPr>
              <a:t>Escoles</a:t>
            </a:r>
            <a:r>
              <a:rPr lang="es-ES" sz="2100" dirty="0" smtClean="0">
                <a:solidFill>
                  <a:schemeClr val="bg1"/>
                </a:solidFill>
              </a:rPr>
              <a:t>, 19, 1, 1)</a:t>
            </a:r>
          </a:p>
          <a:p>
            <a:pPr marL="342900" indent="-342900" algn="l">
              <a:buFontTx/>
              <a:buChar char="-"/>
            </a:pPr>
            <a:endParaRPr lang="es-ES" dirty="0">
              <a:solidFill>
                <a:schemeClr val="bg1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es-ES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Gravité</a:t>
            </a:r>
            <a:r>
              <a:rPr lang="es-ES" dirty="0" smtClean="0">
                <a:solidFill>
                  <a:schemeClr val="bg1"/>
                </a:solidFill>
              </a:rPr>
              <a:t> - </a:t>
            </a:r>
            <a:r>
              <a:rPr lang="es-ES" dirty="0" err="1" smtClean="0">
                <a:solidFill>
                  <a:schemeClr val="bg1"/>
                </a:solidFill>
              </a:rPr>
              <a:t>Seny</a:t>
            </a:r>
            <a:endParaRPr lang="es-ES" dirty="0" smtClean="0">
              <a:solidFill>
                <a:schemeClr val="bg1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es-ES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Silence</a:t>
            </a:r>
            <a:endParaRPr lang="es-ES" i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es-ES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Humilité</a:t>
            </a:r>
            <a:endParaRPr lang="es-ES" i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es-ES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Prudence</a:t>
            </a:r>
            <a:endParaRPr lang="es-ES" i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es-ES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Sagesse</a:t>
            </a:r>
            <a:r>
              <a:rPr lang="es-ES" dirty="0" smtClean="0">
                <a:solidFill>
                  <a:schemeClr val="bg1"/>
                </a:solidFill>
              </a:rPr>
              <a:t> - </a:t>
            </a:r>
            <a:r>
              <a:rPr lang="es-ES" dirty="0" err="1" smtClean="0">
                <a:solidFill>
                  <a:schemeClr val="bg1"/>
                </a:solidFill>
              </a:rPr>
              <a:t>Saviesa</a:t>
            </a:r>
            <a:endParaRPr lang="es-ES" dirty="0" smtClean="0">
              <a:solidFill>
                <a:schemeClr val="bg1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es-ES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Patience</a:t>
            </a:r>
            <a:endParaRPr lang="es-ES" i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es-ES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Mesure</a:t>
            </a:r>
            <a:r>
              <a:rPr lang="es-ES" dirty="0">
                <a:solidFill>
                  <a:schemeClr val="bg1"/>
                </a:solidFill>
              </a:rPr>
              <a:t> - </a:t>
            </a:r>
            <a:r>
              <a:rPr lang="es-ES" dirty="0" err="1" smtClean="0">
                <a:solidFill>
                  <a:schemeClr val="bg1"/>
                </a:solidFill>
              </a:rPr>
              <a:t>Moderació</a:t>
            </a:r>
            <a:endParaRPr lang="es-ES" dirty="0">
              <a:solidFill>
                <a:schemeClr val="bg1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es-ES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Douceur</a:t>
            </a:r>
            <a:r>
              <a:rPr lang="es-ES" dirty="0" smtClean="0">
                <a:solidFill>
                  <a:schemeClr val="bg1"/>
                </a:solidFill>
              </a:rPr>
              <a:t> - </a:t>
            </a:r>
            <a:r>
              <a:rPr lang="es-ES" dirty="0" err="1" smtClean="0">
                <a:solidFill>
                  <a:schemeClr val="bg1"/>
                </a:solidFill>
              </a:rPr>
              <a:t>Dolcesa</a:t>
            </a:r>
            <a:endParaRPr lang="es-ES" dirty="0" smtClean="0">
              <a:solidFill>
                <a:schemeClr val="bg1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es-ES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Zéle</a:t>
            </a:r>
            <a:r>
              <a:rPr lang="es-ES" dirty="0" smtClean="0">
                <a:solidFill>
                  <a:schemeClr val="bg1"/>
                </a:solidFill>
              </a:rPr>
              <a:t> - </a:t>
            </a:r>
            <a:r>
              <a:rPr lang="es-ES" dirty="0" err="1">
                <a:solidFill>
                  <a:schemeClr val="bg1"/>
                </a:solidFill>
              </a:rPr>
              <a:t>Z</a:t>
            </a:r>
            <a:r>
              <a:rPr lang="es-ES" dirty="0" err="1" smtClean="0">
                <a:solidFill>
                  <a:schemeClr val="bg1"/>
                </a:solidFill>
              </a:rPr>
              <a:t>el</a:t>
            </a:r>
            <a:endParaRPr lang="es-ES" dirty="0" smtClean="0">
              <a:solidFill>
                <a:schemeClr val="bg1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es-ES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Vigilance</a:t>
            </a:r>
            <a:endParaRPr lang="es-ES" i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es-ES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Pieté</a:t>
            </a:r>
            <a:r>
              <a:rPr lang="es-ES" dirty="0" smtClean="0">
                <a:solidFill>
                  <a:schemeClr val="bg1"/>
                </a:solidFill>
              </a:rPr>
              <a:t> - </a:t>
            </a:r>
            <a:r>
              <a:rPr lang="es-ES" dirty="0" err="1" smtClean="0">
                <a:solidFill>
                  <a:schemeClr val="bg1"/>
                </a:solidFill>
              </a:rPr>
              <a:t>Pietat</a:t>
            </a:r>
            <a:endParaRPr lang="es-ES" dirty="0" smtClean="0">
              <a:solidFill>
                <a:schemeClr val="bg1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Generosité</a:t>
            </a:r>
            <a:endParaRPr lang="es-E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1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chemeClr val="accent5">
                <a:lumMod val="5000"/>
                <a:lumOff val="9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rgbClr val="5B9BD5">
                <a:alpha val="93000"/>
                <a:lumMod val="93000"/>
                <a:lumOff val="7000"/>
              </a:srgbClr>
            </a:gs>
            <a:gs pos="100000">
              <a:schemeClr val="accent5">
                <a:lumMod val="30000"/>
                <a:lumOff val="70000"/>
              </a:schemeClr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655479" y="211435"/>
            <a:ext cx="4766717" cy="538609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prstMaterial="legacyWireframe"/>
          </a:bodyPr>
          <a:lstStyle/>
          <a:p>
            <a:pPr algn="ctr"/>
            <a:r>
              <a:rPr lang="es-ES" sz="3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10</a:t>
            </a:r>
            <a:endParaRPr lang="es-E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809987" y="4766837"/>
            <a:ext cx="4457700" cy="65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es-ES" sz="3600" dirty="0" err="1">
                <a:solidFill>
                  <a:srgbClr val="CC0099"/>
                </a:solidFill>
                <a:latin typeface="Georgia" panose="02040502050405020303" pitchFamily="18" charset="0"/>
              </a:rPr>
              <a:t>d</a:t>
            </a:r>
            <a:r>
              <a:rPr lang="es-ES" sz="3600" dirty="0" err="1" smtClean="0">
                <a:solidFill>
                  <a:srgbClr val="CC0099"/>
                </a:solidFill>
                <a:latin typeface="Georgia" panose="02040502050405020303" pitchFamily="18" charset="0"/>
              </a:rPr>
              <a:t>’un</a:t>
            </a:r>
            <a:r>
              <a:rPr lang="es-ES" sz="3600" dirty="0" smtClean="0">
                <a:solidFill>
                  <a:srgbClr val="CC0099"/>
                </a:solidFill>
                <a:latin typeface="Georgia" panose="02040502050405020303" pitchFamily="18" charset="0"/>
              </a:rPr>
              <a:t> bon </a:t>
            </a:r>
            <a:r>
              <a:rPr lang="es-ES" sz="4800" b="1" dirty="0" err="1" smtClean="0">
                <a:solidFill>
                  <a:srgbClr val="CC0099"/>
                </a:solidFill>
                <a:latin typeface="Georgia" panose="02040502050405020303" pitchFamily="18" charset="0"/>
              </a:rPr>
              <a:t>Germà</a:t>
            </a:r>
            <a:endParaRPr lang="es-ES" sz="4800" b="1" dirty="0" smtClean="0">
              <a:solidFill>
                <a:srgbClr val="CC0099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921070" y="211435"/>
            <a:ext cx="43815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virtuts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184469" y="5540636"/>
            <a:ext cx="60833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CC0099"/>
                </a:solidFill>
                <a:latin typeface="Arial Rounded MT Bold" panose="020F0704030504030204" pitchFamily="34" charset="0"/>
              </a:rPr>
              <a:t>en </a:t>
            </a:r>
            <a:r>
              <a:rPr lang="es-ES" sz="2400" dirty="0">
                <a:solidFill>
                  <a:srgbClr val="CC0099"/>
                </a:solidFill>
                <a:latin typeface="Arial Rounded MT Bold" panose="020F0704030504030204" pitchFamily="34" charset="0"/>
              </a:rPr>
              <a:t>el </a:t>
            </a:r>
            <a:r>
              <a:rPr lang="es-ES" sz="2400" dirty="0" err="1" smtClean="0">
                <a:solidFill>
                  <a:srgbClr val="CC0099"/>
                </a:solidFill>
                <a:latin typeface="Arial Rounded MT Bold" panose="020F0704030504030204" pitchFamily="34" charset="0"/>
              </a:rPr>
              <a:t>context</a:t>
            </a:r>
            <a:r>
              <a:rPr lang="es-ES" sz="2400" dirty="0" smtClean="0">
                <a:solidFill>
                  <a:srgbClr val="CC0099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400" dirty="0">
                <a:solidFill>
                  <a:srgbClr val="CC0099"/>
                </a:solidFill>
                <a:latin typeface="Arial Rounded MT Bold" panose="020F0704030504030204" pitchFamily="34" charset="0"/>
              </a:rPr>
              <a:t>de </a:t>
            </a:r>
            <a:r>
              <a:rPr lang="es-ES" sz="2400" dirty="0" err="1" smtClean="0">
                <a:solidFill>
                  <a:srgbClr val="CC0099"/>
                </a:solidFill>
                <a:latin typeface="Arial Rounded MT Bold" panose="020F0704030504030204" pitchFamily="34" charset="0"/>
              </a:rPr>
              <a:t>l’</a:t>
            </a:r>
            <a:r>
              <a:rPr lang="es-ES" sz="2800" b="1" dirty="0" err="1" smtClean="0">
                <a:solidFill>
                  <a:srgbClr val="CC0099"/>
                </a:solidFill>
                <a:latin typeface="Arial Rounded MT Bold" panose="020F0704030504030204" pitchFamily="34" charset="0"/>
              </a:rPr>
              <a:t>Associació</a:t>
            </a:r>
            <a:endParaRPr lang="es-ES" sz="2400" b="1" dirty="0">
              <a:solidFill>
                <a:srgbClr val="CC0099"/>
              </a:solidFill>
              <a:latin typeface="Arial Rounded MT Bold" panose="020F0704030504030204" pitchFamily="34" charset="0"/>
            </a:endParaRPr>
          </a:p>
          <a:p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4675" y="934710"/>
            <a:ext cx="2567325" cy="3209156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7760836" y="2203609"/>
            <a:ext cx="2749471" cy="31547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99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+2</a:t>
            </a:r>
            <a:endParaRPr lang="es-ES" sz="199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05" y="210389"/>
            <a:ext cx="5277195" cy="644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5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585036"/>
              </p:ext>
            </p:extLst>
          </p:nvPr>
        </p:nvGraphicFramePr>
        <p:xfrm>
          <a:off x="88490" y="71966"/>
          <a:ext cx="6528210" cy="518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528210">
                  <a:extLst>
                    <a:ext uri="{9D8B030D-6E8A-4147-A177-3AD203B41FA5}">
                      <a16:colId xmlns:a16="http://schemas.microsoft.com/office/drawing/2014/main" val="4109552181"/>
                    </a:ext>
                  </a:extLst>
                </a:gridCol>
              </a:tblGrid>
              <a:tr h="380421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11. Nova</a:t>
                      </a:r>
                      <a:r>
                        <a:rPr lang="es-ES" sz="2800" baseline="0" dirty="0" smtClean="0"/>
                        <a:t> </a:t>
                      </a:r>
                      <a:r>
                        <a:rPr lang="es-ES" sz="2800" baseline="0" dirty="0" err="1" smtClean="0"/>
                        <a:t>virtut</a:t>
                      </a:r>
                      <a:r>
                        <a:rPr lang="es-ES" sz="2800" baseline="0" dirty="0" smtClean="0"/>
                        <a:t>…</a:t>
                      </a:r>
                      <a:endParaRPr lang="es-ES" sz="2800" dirty="0"/>
                    </a:p>
                  </a:txBody>
                  <a:tcPr anchor="ctr">
                    <a:solidFill>
                      <a:schemeClr val="accent5">
                        <a:lumMod val="75000"/>
                        <a:alpha val="1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794275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691528"/>
              </p:ext>
            </p:extLst>
          </p:nvPr>
        </p:nvGraphicFramePr>
        <p:xfrm>
          <a:off x="88490" y="655355"/>
          <a:ext cx="6528210" cy="221241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528210">
                  <a:extLst>
                    <a:ext uri="{9D8B030D-6E8A-4147-A177-3AD203B41FA5}">
                      <a16:colId xmlns:a16="http://schemas.microsoft.com/office/drawing/2014/main" val="2922814870"/>
                    </a:ext>
                  </a:extLst>
                </a:gridCol>
              </a:tblGrid>
              <a:tr h="221241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CCFF">
                        <a:alpha val="3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915382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050354"/>
              </p:ext>
            </p:extLst>
          </p:nvPr>
        </p:nvGraphicFramePr>
        <p:xfrm>
          <a:off x="88490" y="2943225"/>
          <a:ext cx="6121810" cy="6211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621136">
                <a:tc>
                  <a:txBody>
                    <a:bodyPr/>
                    <a:lstStyle/>
                    <a:p>
                      <a:r>
                        <a:rPr lang="es-ES" sz="2800" dirty="0" err="1" smtClean="0">
                          <a:solidFill>
                            <a:schemeClr val="bg1"/>
                          </a:solidFill>
                        </a:rPr>
                        <a:t>Exemples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052443"/>
              </p:ext>
            </p:extLst>
          </p:nvPr>
        </p:nvGraphicFramePr>
        <p:xfrm>
          <a:off x="6311899" y="2946089"/>
          <a:ext cx="5742037" cy="60843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742037">
                  <a:extLst>
                    <a:ext uri="{9D8B030D-6E8A-4147-A177-3AD203B41FA5}">
                      <a16:colId xmlns:a16="http://schemas.microsoft.com/office/drawing/2014/main" val="2426642890"/>
                    </a:ext>
                  </a:extLst>
                </a:gridCol>
              </a:tblGrid>
              <a:tr h="608439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solidFill>
                            <a:schemeClr val="bg1"/>
                          </a:solidFill>
                        </a:rPr>
                        <a:t>Contra-</a:t>
                      </a:r>
                      <a:r>
                        <a:rPr lang="es-ES" sz="2400" dirty="0" err="1" smtClean="0">
                          <a:solidFill>
                            <a:schemeClr val="bg1"/>
                          </a:solidFill>
                        </a:rPr>
                        <a:t>exemples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633118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984631"/>
              </p:ext>
            </p:extLst>
          </p:nvPr>
        </p:nvGraphicFramePr>
        <p:xfrm>
          <a:off x="88490" y="3564360"/>
          <a:ext cx="6121810" cy="321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321006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E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BE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57316" y="3605100"/>
            <a:ext cx="5938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Alguns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exemples</a:t>
            </a:r>
            <a:endParaRPr lang="es-ES" dirty="0"/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825922"/>
              </p:ext>
            </p:extLst>
          </p:nvPr>
        </p:nvGraphicFramePr>
        <p:xfrm>
          <a:off x="6311900" y="3554528"/>
          <a:ext cx="5742036" cy="3210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2036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3210065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E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6350410" y="3640725"/>
            <a:ext cx="5556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Alguns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contra-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exemples</a:t>
            </a:r>
            <a:endParaRPr lang="es-ES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70016" y="1535686"/>
            <a:ext cx="631968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Explicació</a:t>
            </a:r>
            <a:endParaRPr lang="es-ES" sz="2000" dirty="0" smtClean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5273">
            <a:off x="8873067" y="3047362"/>
            <a:ext cx="640820" cy="6408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6727">
            <a:off x="1998664" y="2958465"/>
            <a:ext cx="722736" cy="722736"/>
          </a:xfrm>
          <a:prstGeom prst="rect">
            <a:avLst/>
          </a:prstGeom>
        </p:spPr>
      </p:pic>
      <p:pic>
        <p:nvPicPr>
          <p:cNvPr id="15" name="Imagen 1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9536" y="6306142"/>
            <a:ext cx="542553" cy="54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1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 uiExpand="1" build="p"/>
      <p:bldP spid="1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934310"/>
              </p:ext>
            </p:extLst>
          </p:nvPr>
        </p:nvGraphicFramePr>
        <p:xfrm>
          <a:off x="88490" y="71966"/>
          <a:ext cx="6528210" cy="518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528210">
                  <a:extLst>
                    <a:ext uri="{9D8B030D-6E8A-4147-A177-3AD203B41FA5}">
                      <a16:colId xmlns:a16="http://schemas.microsoft.com/office/drawing/2014/main" val="4109552181"/>
                    </a:ext>
                  </a:extLst>
                </a:gridCol>
              </a:tblGrid>
              <a:tr h="380421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12.</a:t>
                      </a:r>
                      <a:r>
                        <a:rPr lang="es-ES" sz="2800" baseline="0" dirty="0" smtClean="0"/>
                        <a:t> </a:t>
                      </a:r>
                      <a:r>
                        <a:rPr lang="es-ES" sz="2800" dirty="0" smtClean="0"/>
                        <a:t>Nova</a:t>
                      </a:r>
                      <a:r>
                        <a:rPr lang="es-ES" sz="2800" baseline="0" dirty="0" smtClean="0"/>
                        <a:t> </a:t>
                      </a:r>
                      <a:r>
                        <a:rPr lang="es-ES" sz="2800" baseline="0" dirty="0" err="1" smtClean="0"/>
                        <a:t>virtut</a:t>
                      </a:r>
                      <a:r>
                        <a:rPr lang="es-ES" sz="2800" baseline="0" dirty="0" smtClean="0"/>
                        <a:t>…</a:t>
                      </a:r>
                      <a:endParaRPr lang="es-ES" sz="2800" dirty="0"/>
                    </a:p>
                  </a:txBody>
                  <a:tcPr anchor="ctr">
                    <a:solidFill>
                      <a:schemeClr val="accent5">
                        <a:lumMod val="75000"/>
                        <a:alpha val="1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794275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691528"/>
              </p:ext>
            </p:extLst>
          </p:nvPr>
        </p:nvGraphicFramePr>
        <p:xfrm>
          <a:off x="88490" y="655355"/>
          <a:ext cx="6528210" cy="221241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528210">
                  <a:extLst>
                    <a:ext uri="{9D8B030D-6E8A-4147-A177-3AD203B41FA5}">
                      <a16:colId xmlns:a16="http://schemas.microsoft.com/office/drawing/2014/main" val="2922814870"/>
                    </a:ext>
                  </a:extLst>
                </a:gridCol>
              </a:tblGrid>
              <a:tr h="221241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CCCCFF">
                        <a:alpha val="3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915382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278300"/>
              </p:ext>
            </p:extLst>
          </p:nvPr>
        </p:nvGraphicFramePr>
        <p:xfrm>
          <a:off x="88490" y="2943225"/>
          <a:ext cx="6121810" cy="6211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621136">
                <a:tc>
                  <a:txBody>
                    <a:bodyPr/>
                    <a:lstStyle/>
                    <a:p>
                      <a:r>
                        <a:rPr lang="es-ES" sz="2800" dirty="0" err="1" smtClean="0">
                          <a:solidFill>
                            <a:schemeClr val="bg1"/>
                          </a:solidFill>
                        </a:rPr>
                        <a:t>Exemples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633438"/>
              </p:ext>
            </p:extLst>
          </p:nvPr>
        </p:nvGraphicFramePr>
        <p:xfrm>
          <a:off x="6311899" y="2946089"/>
          <a:ext cx="5742037" cy="60843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742037">
                  <a:extLst>
                    <a:ext uri="{9D8B030D-6E8A-4147-A177-3AD203B41FA5}">
                      <a16:colId xmlns:a16="http://schemas.microsoft.com/office/drawing/2014/main" val="2426642890"/>
                    </a:ext>
                  </a:extLst>
                </a:gridCol>
              </a:tblGrid>
              <a:tr h="608439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solidFill>
                            <a:schemeClr val="bg1"/>
                          </a:solidFill>
                        </a:rPr>
                        <a:t>Contra-</a:t>
                      </a:r>
                      <a:r>
                        <a:rPr lang="es-ES" sz="2400" dirty="0" err="1" smtClean="0">
                          <a:solidFill>
                            <a:schemeClr val="bg1"/>
                          </a:solidFill>
                        </a:rPr>
                        <a:t>exemples</a:t>
                      </a:r>
                      <a:endParaRPr lang="es-E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633118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984631"/>
              </p:ext>
            </p:extLst>
          </p:nvPr>
        </p:nvGraphicFramePr>
        <p:xfrm>
          <a:off x="88490" y="3564360"/>
          <a:ext cx="6121810" cy="321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810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3210066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E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BE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57316" y="3605100"/>
            <a:ext cx="5938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Alguns</a:t>
            </a:r>
            <a:r>
              <a:rPr lang="es-E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accent4">
                    <a:lumMod val="50000"/>
                  </a:schemeClr>
                </a:solidFill>
              </a:rPr>
              <a:t>exemples</a:t>
            </a:r>
            <a:endParaRPr lang="es-ES" dirty="0"/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825922"/>
              </p:ext>
            </p:extLst>
          </p:nvPr>
        </p:nvGraphicFramePr>
        <p:xfrm>
          <a:off x="6311900" y="3554528"/>
          <a:ext cx="5742036" cy="3210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2036">
                  <a:extLst>
                    <a:ext uri="{9D8B030D-6E8A-4147-A177-3AD203B41FA5}">
                      <a16:colId xmlns:a16="http://schemas.microsoft.com/office/drawing/2014/main" val="3242719289"/>
                    </a:ext>
                  </a:extLst>
                </a:gridCol>
              </a:tblGrid>
              <a:tr h="3210065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s-ES" sz="2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748038"/>
                  </a:ext>
                </a:extLst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6350410" y="3640725"/>
            <a:ext cx="5556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Alguns</a:t>
            </a:r>
            <a:r>
              <a:rPr lang="es-ES" sz="2400" dirty="0" smtClean="0">
                <a:solidFill>
                  <a:schemeClr val="bg2">
                    <a:lumMod val="50000"/>
                  </a:schemeClr>
                </a:solidFill>
              </a:rPr>
              <a:t> contra-</a:t>
            </a:r>
            <a:r>
              <a:rPr lang="es-ES" sz="2400" dirty="0" err="1" smtClean="0">
                <a:solidFill>
                  <a:schemeClr val="bg2">
                    <a:lumMod val="50000"/>
                  </a:schemeClr>
                </a:solidFill>
              </a:rPr>
              <a:t>exemples</a:t>
            </a:r>
            <a:endParaRPr lang="es-ES" sz="2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70016" y="1535686"/>
            <a:ext cx="631968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ES" sz="2000" dirty="0" err="1" smtClean="0">
                <a:solidFill>
                  <a:schemeClr val="bg1"/>
                </a:solidFill>
                <a:latin typeface="Arial Nova" panose="020B0504020202020204" pitchFamily="34" charset="0"/>
              </a:rPr>
              <a:t>Explicació</a:t>
            </a:r>
            <a:endParaRPr lang="es-ES" sz="2000" dirty="0" smtClean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25273">
            <a:off x="8873067" y="3047362"/>
            <a:ext cx="640820" cy="6408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6727">
            <a:off x="1998664" y="2958465"/>
            <a:ext cx="722736" cy="722736"/>
          </a:xfrm>
          <a:prstGeom prst="rect">
            <a:avLst/>
          </a:prstGeom>
        </p:spPr>
      </p:pic>
      <p:pic>
        <p:nvPicPr>
          <p:cNvPr id="13" name="Imagen 1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9536" y="6306142"/>
            <a:ext cx="542553" cy="54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2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2" grpId="0" uiExpand="1" build="p"/>
      <p:bldP spid="1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182725" y="2234451"/>
            <a:ext cx="625624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Saber no </a:t>
            </a:r>
            <a:r>
              <a:rPr lang="es-ES" sz="2800" dirty="0" err="1" smtClean="0"/>
              <a:t>és</a:t>
            </a:r>
            <a:r>
              <a:rPr lang="es-ES" sz="2800" dirty="0" smtClean="0"/>
              <a:t> </a:t>
            </a:r>
            <a:r>
              <a:rPr lang="es-ES" sz="2800" dirty="0" err="1" smtClean="0"/>
              <a:t>suficient</a:t>
            </a:r>
            <a:r>
              <a:rPr lang="es-ES" sz="2800" dirty="0" smtClean="0"/>
              <a:t>, </a:t>
            </a:r>
            <a:r>
              <a:rPr lang="es-ES" sz="2800" dirty="0" err="1" smtClean="0"/>
              <a:t>hem</a:t>
            </a:r>
            <a:r>
              <a:rPr lang="es-ES" sz="2800" dirty="0" smtClean="0"/>
              <a:t> </a:t>
            </a:r>
            <a:r>
              <a:rPr lang="es-ES" sz="2800" dirty="0" err="1" smtClean="0"/>
              <a:t>d’aplicar</a:t>
            </a:r>
            <a:r>
              <a:rPr lang="es-ES" sz="2800" dirty="0"/>
              <a:t>. </a:t>
            </a:r>
            <a:r>
              <a:rPr lang="es-ES" sz="2800" dirty="0" err="1" smtClean="0"/>
              <a:t>Desitjar</a:t>
            </a:r>
            <a:r>
              <a:rPr lang="es-ES" sz="2800" dirty="0" smtClean="0"/>
              <a:t> </a:t>
            </a:r>
            <a:r>
              <a:rPr lang="es-ES" sz="2800" dirty="0"/>
              <a:t>no </a:t>
            </a:r>
            <a:r>
              <a:rPr lang="es-ES" sz="2800" dirty="0" err="1" smtClean="0"/>
              <a:t>és</a:t>
            </a:r>
            <a:r>
              <a:rPr lang="es-ES" sz="2800" dirty="0" smtClean="0"/>
              <a:t> </a:t>
            </a:r>
            <a:r>
              <a:rPr lang="es-ES" sz="2800" dirty="0" err="1" smtClean="0"/>
              <a:t>suficient</a:t>
            </a:r>
            <a:r>
              <a:rPr lang="es-ES" sz="2800" dirty="0" smtClean="0"/>
              <a:t>, </a:t>
            </a:r>
            <a:r>
              <a:rPr lang="es-ES" sz="2800" dirty="0" err="1" smtClean="0"/>
              <a:t>hem</a:t>
            </a:r>
            <a:r>
              <a:rPr lang="es-ES" sz="2800" dirty="0" smtClean="0"/>
              <a:t> de </a:t>
            </a:r>
            <a:r>
              <a:rPr lang="es-ES" sz="2800" dirty="0" err="1" smtClean="0"/>
              <a:t>fer</a:t>
            </a:r>
            <a:r>
              <a:rPr lang="es-ES" sz="2800" dirty="0" smtClean="0"/>
              <a:t>.</a:t>
            </a:r>
          </a:p>
          <a:p>
            <a:endParaRPr lang="en-US" sz="2400" dirty="0"/>
          </a:p>
          <a:p>
            <a:pPr algn="r"/>
            <a:r>
              <a:rPr lang="es-ES" dirty="0"/>
              <a:t>Johann Wolfgang Von Goethe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63947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896366" y="6305335"/>
            <a:ext cx="60833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CC0099"/>
                </a:solidFill>
                <a:latin typeface="Arial Rounded MT Bold" panose="020F0704030504030204" pitchFamily="34" charset="0"/>
              </a:rPr>
              <a:t>en </a:t>
            </a:r>
            <a:r>
              <a:rPr lang="es-ES" sz="2400" dirty="0">
                <a:solidFill>
                  <a:srgbClr val="CC0099"/>
                </a:solidFill>
                <a:latin typeface="Arial Rounded MT Bold" panose="020F0704030504030204" pitchFamily="34" charset="0"/>
              </a:rPr>
              <a:t>el </a:t>
            </a:r>
            <a:r>
              <a:rPr lang="es-ES" sz="2400" dirty="0" err="1" smtClean="0">
                <a:solidFill>
                  <a:srgbClr val="CC0099"/>
                </a:solidFill>
                <a:latin typeface="Arial Rounded MT Bold" panose="020F0704030504030204" pitchFamily="34" charset="0"/>
              </a:rPr>
              <a:t>context</a:t>
            </a:r>
            <a:r>
              <a:rPr lang="es-ES" sz="2400" dirty="0" smtClean="0">
                <a:solidFill>
                  <a:srgbClr val="CC0099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400" dirty="0">
                <a:solidFill>
                  <a:srgbClr val="CC0099"/>
                </a:solidFill>
                <a:latin typeface="Arial Rounded MT Bold" panose="020F0704030504030204" pitchFamily="34" charset="0"/>
              </a:rPr>
              <a:t>de </a:t>
            </a:r>
            <a:r>
              <a:rPr lang="es-ES" sz="2400" dirty="0" err="1" smtClean="0">
                <a:solidFill>
                  <a:srgbClr val="CC0099"/>
                </a:solidFill>
                <a:latin typeface="Arial Rounded MT Bold" panose="020F0704030504030204" pitchFamily="34" charset="0"/>
              </a:rPr>
              <a:t>l’</a:t>
            </a:r>
            <a:r>
              <a:rPr lang="es-ES" sz="2800" b="1" dirty="0" err="1" smtClean="0">
                <a:solidFill>
                  <a:srgbClr val="CC0099"/>
                </a:solidFill>
                <a:latin typeface="Arial Rounded MT Bold" panose="020F0704030504030204" pitchFamily="34" charset="0"/>
              </a:rPr>
              <a:t>Associació</a:t>
            </a:r>
            <a:endParaRPr lang="es-ES" sz="2400" b="1" dirty="0">
              <a:solidFill>
                <a:srgbClr val="CC0099"/>
              </a:solidFill>
              <a:latin typeface="Arial Rounded MT Bold" panose="020F0704030504030204" pitchFamily="34" charset="0"/>
            </a:endParaRPr>
          </a:p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5119329" y="1565576"/>
            <a:ext cx="539113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Aquesta</a:t>
            </a:r>
            <a:r>
              <a:rPr lang="es-ES" dirty="0" smtClean="0"/>
              <a:t> </a:t>
            </a:r>
            <a:r>
              <a:rPr lang="es-ES" dirty="0" err="1" smtClean="0"/>
              <a:t>reflexió</a:t>
            </a:r>
            <a:r>
              <a:rPr lang="es-ES" dirty="0" smtClean="0"/>
              <a:t> ha </a:t>
            </a:r>
            <a:r>
              <a:rPr lang="es-ES" dirty="0" err="1" smtClean="0"/>
              <a:t>estat</a:t>
            </a:r>
            <a:r>
              <a:rPr lang="es-ES" dirty="0" smtClean="0"/>
              <a:t> </a:t>
            </a:r>
            <a:r>
              <a:rPr lang="es-ES" dirty="0" err="1" smtClean="0"/>
              <a:t>possible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/>
              <a:t>gràcies</a:t>
            </a:r>
            <a:r>
              <a:rPr lang="es-ES" dirty="0" smtClean="0"/>
              <a:t> a </a:t>
            </a:r>
            <a:r>
              <a:rPr lang="es-ES" dirty="0" err="1" smtClean="0"/>
              <a:t>l’aportació</a:t>
            </a:r>
            <a:r>
              <a:rPr lang="es-ES" dirty="0" smtClean="0"/>
              <a:t> de:</a:t>
            </a:r>
          </a:p>
          <a:p>
            <a:endParaRPr lang="es-ES" dirty="0" smtClean="0"/>
          </a:p>
          <a:p>
            <a:pPr marL="285750" indent="-285750">
              <a:buFontTx/>
              <a:buChar char="-"/>
            </a:pPr>
            <a:r>
              <a:rPr lang="es-ES" dirty="0" err="1" smtClean="0"/>
              <a:t>Germans</a:t>
            </a:r>
            <a:r>
              <a:rPr lang="es-ES" dirty="0" smtClean="0"/>
              <a:t> i </a:t>
            </a:r>
            <a:r>
              <a:rPr lang="es-ES" dirty="0" err="1" smtClean="0"/>
              <a:t>Lasal·lians</a:t>
            </a:r>
            <a:r>
              <a:rPr lang="es-ES" dirty="0" smtClean="0"/>
              <a:t> que van participar en la </a:t>
            </a:r>
            <a:r>
              <a:rPr lang="es-ES" dirty="0" err="1" smtClean="0"/>
              <a:t>formació</a:t>
            </a:r>
            <a:r>
              <a:rPr lang="es-ES" dirty="0" smtClean="0"/>
              <a:t> </a:t>
            </a:r>
            <a:r>
              <a:rPr lang="es-ES" dirty="0" err="1" smtClean="0"/>
              <a:t>permanent</a:t>
            </a:r>
            <a:r>
              <a:rPr lang="es-ES" dirty="0" smtClean="0"/>
              <a:t> per a </a:t>
            </a:r>
            <a:r>
              <a:rPr lang="es-ES" dirty="0" err="1" smtClean="0"/>
              <a:t>Germans</a:t>
            </a:r>
            <a:r>
              <a:rPr lang="es-ES" dirty="0" smtClean="0"/>
              <a:t> sobre  </a:t>
            </a:r>
            <a:r>
              <a:rPr lang="es-ES" dirty="0" err="1" smtClean="0"/>
              <a:t>l’Associació</a:t>
            </a:r>
            <a:r>
              <a:rPr lang="es-ES" dirty="0" smtClean="0"/>
              <a:t>, Puebla (</a:t>
            </a:r>
            <a:r>
              <a:rPr lang="es-ES" dirty="0" err="1" smtClean="0"/>
              <a:t>Districte</a:t>
            </a:r>
            <a:r>
              <a:rPr lang="es-ES" dirty="0" smtClean="0"/>
              <a:t> </a:t>
            </a:r>
            <a:r>
              <a:rPr lang="es-ES" dirty="0" err="1" smtClean="0"/>
              <a:t>Antilles-Mèxic</a:t>
            </a:r>
            <a:r>
              <a:rPr lang="es-ES" dirty="0" smtClean="0"/>
              <a:t> Sud) el  </a:t>
            </a:r>
            <a:r>
              <a:rPr lang="es-ES" dirty="0" err="1" smtClean="0"/>
              <a:t>febrer</a:t>
            </a:r>
            <a:r>
              <a:rPr lang="es-ES" dirty="0" smtClean="0"/>
              <a:t> de 2020.</a:t>
            </a:r>
          </a:p>
          <a:p>
            <a:endParaRPr lang="es-ES" dirty="0" smtClean="0"/>
          </a:p>
          <a:p>
            <a:pPr marL="285750" indent="-285750">
              <a:buFontTx/>
              <a:buChar char="-"/>
            </a:pPr>
            <a:r>
              <a:rPr lang="es-ES" dirty="0" smtClean="0"/>
              <a:t>La </a:t>
            </a:r>
            <a:r>
              <a:rPr lang="es-ES" dirty="0" err="1" smtClean="0"/>
              <a:t>Comunitat</a:t>
            </a:r>
            <a:r>
              <a:rPr lang="es-ES" dirty="0" smtClean="0"/>
              <a:t> de </a:t>
            </a:r>
            <a:r>
              <a:rPr lang="es-ES" dirty="0" err="1" smtClean="0"/>
              <a:t>Germans</a:t>
            </a:r>
            <a:r>
              <a:rPr lang="es-ES" dirty="0" smtClean="0"/>
              <a:t> </a:t>
            </a:r>
            <a:r>
              <a:rPr lang="es-ES" dirty="0"/>
              <a:t>i</a:t>
            </a:r>
            <a:r>
              <a:rPr lang="es-ES" dirty="0" smtClean="0"/>
              <a:t> </a:t>
            </a:r>
            <a:r>
              <a:rPr lang="es-ES" dirty="0" err="1" smtClean="0"/>
              <a:t>Voluntaris</a:t>
            </a:r>
            <a:r>
              <a:rPr lang="es-ES" dirty="0" smtClean="0"/>
              <a:t> de Bedford Park </a:t>
            </a:r>
            <a:r>
              <a:rPr lang="es-ES" dirty="0"/>
              <a:t>a</a:t>
            </a:r>
            <a:r>
              <a:rPr lang="es-ES" dirty="0" smtClean="0"/>
              <a:t> Nova York, </a:t>
            </a:r>
            <a:r>
              <a:rPr lang="es-ES" dirty="0" err="1" smtClean="0"/>
              <a:t>durant</a:t>
            </a:r>
            <a:r>
              <a:rPr lang="es-ES" dirty="0" smtClean="0"/>
              <a:t> la </a:t>
            </a:r>
            <a:r>
              <a:rPr lang="es-ES" dirty="0" err="1" smtClean="0"/>
              <a:t>crisi</a:t>
            </a:r>
            <a:r>
              <a:rPr lang="es-ES" dirty="0" smtClean="0"/>
              <a:t> del coronavirus el </a:t>
            </a:r>
            <a:r>
              <a:rPr lang="es-ES" dirty="0" err="1" smtClean="0"/>
              <a:t>març</a:t>
            </a:r>
            <a:r>
              <a:rPr lang="es-ES" dirty="0" smtClean="0"/>
              <a:t> de 2020</a:t>
            </a:r>
            <a:r>
              <a:rPr lang="es-ES" dirty="0" smtClean="0"/>
              <a:t>.</a:t>
            </a:r>
          </a:p>
          <a:p>
            <a:pPr marL="285750" indent="-285750">
              <a:buFontTx/>
              <a:buChar char="-"/>
            </a:pPr>
            <a:endParaRPr lang="es-ES" dirty="0" smtClean="0"/>
          </a:p>
          <a:p>
            <a:pPr marL="285750" indent="-285750">
              <a:buFontTx/>
              <a:buChar char="-"/>
            </a:pPr>
            <a:r>
              <a:rPr lang="es-ES" dirty="0" err="1" smtClean="0"/>
              <a:t>Gràcies</a:t>
            </a:r>
            <a:r>
              <a:rPr lang="es-ES" dirty="0" smtClean="0"/>
              <a:t> </a:t>
            </a:r>
            <a:r>
              <a:rPr lang="es-ES" dirty="0"/>
              <a:t>a </a:t>
            </a:r>
            <a:r>
              <a:rPr lang="es-ES" dirty="0" err="1"/>
              <a:t>Vicenç</a:t>
            </a:r>
            <a:r>
              <a:rPr lang="es-ES" dirty="0"/>
              <a:t> i la </a:t>
            </a:r>
            <a:r>
              <a:rPr lang="es-ES" dirty="0" smtClean="0"/>
              <a:t>Caterina per la </a:t>
            </a:r>
            <a:r>
              <a:rPr lang="es-ES" dirty="0" err="1" smtClean="0"/>
              <a:t>traducció</a:t>
            </a:r>
            <a:r>
              <a:rPr lang="es-ES" dirty="0" smtClean="0"/>
              <a:t> al </a:t>
            </a:r>
            <a:r>
              <a:rPr lang="es-ES" dirty="0" err="1" smtClean="0"/>
              <a:t>català</a:t>
            </a:r>
            <a:r>
              <a:rPr lang="es-ES" dirty="0" smtClean="0"/>
              <a:t>.</a:t>
            </a:r>
            <a:endParaRPr lang="es-ES" dirty="0" smtClean="0"/>
          </a:p>
          <a:p>
            <a:endParaRPr lang="es-ES" dirty="0" smtClean="0"/>
          </a:p>
          <a:p>
            <a:pPr algn="r"/>
            <a:r>
              <a:rPr lang="es-ES" sz="1400" dirty="0" err="1" smtClean="0"/>
              <a:t>Secretaris</a:t>
            </a:r>
            <a:r>
              <a:rPr lang="es-ES" sz="1400" dirty="0" smtClean="0"/>
              <a:t> per a </a:t>
            </a:r>
            <a:r>
              <a:rPr lang="es-ES" sz="1400" dirty="0" err="1" smtClean="0"/>
              <a:t>l’Associació</a:t>
            </a:r>
            <a:r>
              <a:rPr lang="es-ES" sz="1400" dirty="0" smtClean="0"/>
              <a:t>. </a:t>
            </a:r>
          </a:p>
          <a:p>
            <a:pPr marL="285750" indent="-285750">
              <a:buFontTx/>
              <a:buChar char="-"/>
            </a:pP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080" y="268836"/>
            <a:ext cx="2124119" cy="259348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895595" cy="313115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322" y="3807298"/>
            <a:ext cx="4902915" cy="305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1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0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3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3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3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3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3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3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allAtOnce"/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30" y="6162107"/>
            <a:ext cx="1203378" cy="546333"/>
          </a:xfrm>
          <a:prstGeom prst="rect">
            <a:avLst/>
          </a:prstGeom>
          <a:effectLst/>
        </p:spPr>
      </p:pic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324904" y="274944"/>
            <a:ext cx="3332696" cy="5773316"/>
          </a:xfrm>
        </p:spPr>
        <p:txBody>
          <a:bodyPr>
            <a:normAutofit/>
          </a:bodyPr>
          <a:lstStyle/>
          <a:p>
            <a:pPr algn="l"/>
            <a:r>
              <a:rPr lang="es-ES" dirty="0" smtClean="0">
                <a:solidFill>
                  <a:schemeClr val="bg1"/>
                </a:solidFill>
              </a:rPr>
              <a:t>- El 1798 </a:t>
            </a:r>
            <a:r>
              <a:rPr lang="es-ES" dirty="0" err="1" smtClean="0">
                <a:solidFill>
                  <a:schemeClr val="bg1"/>
                </a:solidFill>
              </a:rPr>
              <a:t>aquestes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mateixes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virtuts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foren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explicades</a:t>
            </a:r>
            <a:r>
              <a:rPr lang="es-ES" dirty="0" smtClean="0">
                <a:solidFill>
                  <a:schemeClr val="bg1"/>
                </a:solidFill>
              </a:rPr>
              <a:t> i </a:t>
            </a:r>
            <a:r>
              <a:rPr lang="es-ES" dirty="0" err="1" smtClean="0">
                <a:solidFill>
                  <a:schemeClr val="bg1"/>
                </a:solidFill>
              </a:rPr>
              <a:t>desenvolupades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pel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Gmà</a:t>
            </a:r>
            <a:r>
              <a:rPr lang="es-ES" dirty="0" smtClean="0">
                <a:solidFill>
                  <a:schemeClr val="bg1"/>
                </a:solidFill>
              </a:rPr>
              <a:t>. </a:t>
            </a:r>
            <a:r>
              <a:rPr lang="es-ES" dirty="0" err="1" smtClean="0">
                <a:solidFill>
                  <a:schemeClr val="bg1"/>
                </a:solidFill>
              </a:rPr>
              <a:t>Agathon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>
                <a:solidFill>
                  <a:schemeClr val="bg1"/>
                </a:solidFill>
              </a:rPr>
              <a:t>(1731-1798</a:t>
            </a:r>
            <a:r>
              <a:rPr lang="es-ES" dirty="0" smtClean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7" name="Picture 2" descr="https://2.bp.blogspot.com/-35fIfoMk8tI/VwN7LtIKebI/AAAAAAAAEL4/zF-XeD6Omjcf5S5aGa3ffJoMgi8HmaAuA/s400/00000agat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7125" y="0"/>
            <a:ext cx="3183377" cy="463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7737" y="0"/>
            <a:ext cx="3659388" cy="691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3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11277" y="-22176"/>
            <a:ext cx="104320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bg1">
                    <a:lumMod val="85000"/>
                  </a:schemeClr>
                </a:solidFill>
              </a:rPr>
              <a:t>Una </a:t>
            </a:r>
            <a:r>
              <a:rPr lang="es-ES" sz="2800" dirty="0" err="1" smtClean="0">
                <a:solidFill>
                  <a:schemeClr val="bg1">
                    <a:lumMod val="85000"/>
                  </a:schemeClr>
                </a:solidFill>
              </a:rPr>
              <a:t>petita</a:t>
            </a:r>
            <a:r>
              <a:rPr lang="es-ES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85000"/>
                  </a:schemeClr>
                </a:solidFill>
              </a:rPr>
              <a:t>qüestió</a:t>
            </a:r>
            <a:r>
              <a:rPr lang="es-ES" sz="2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bg1">
                    <a:lumMod val="85000"/>
                  </a:schemeClr>
                </a:solidFill>
              </a:rPr>
              <a:t>abans</a:t>
            </a:r>
            <a:r>
              <a:rPr lang="es-ES" sz="2800" dirty="0" smtClean="0">
                <a:solidFill>
                  <a:schemeClr val="bg1">
                    <a:lumMod val="85000"/>
                  </a:schemeClr>
                </a:solidFill>
              </a:rPr>
              <a:t> de continuar:</a:t>
            </a:r>
          </a:p>
          <a:p>
            <a:r>
              <a:rPr lang="es-ES" sz="3600" dirty="0" err="1" smtClean="0">
                <a:solidFill>
                  <a:schemeClr val="bg1">
                    <a:lumMod val="85000"/>
                  </a:schemeClr>
                </a:solidFill>
              </a:rPr>
              <a:t>Quantes</a:t>
            </a:r>
            <a:r>
              <a:rPr lang="es-ES" sz="3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3600" dirty="0" err="1" smtClean="0">
                <a:solidFill>
                  <a:schemeClr val="bg1">
                    <a:lumMod val="85000"/>
                  </a:schemeClr>
                </a:solidFill>
              </a:rPr>
              <a:t>vegades</a:t>
            </a:r>
            <a:r>
              <a:rPr lang="es-ES" sz="3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3600" dirty="0" err="1" smtClean="0">
                <a:solidFill>
                  <a:schemeClr val="bg1">
                    <a:lumMod val="85000"/>
                  </a:schemeClr>
                </a:solidFill>
              </a:rPr>
              <a:t>creus</a:t>
            </a:r>
            <a:r>
              <a:rPr lang="es-ES" sz="3600" dirty="0" smtClean="0">
                <a:solidFill>
                  <a:schemeClr val="bg1">
                    <a:lumMod val="85000"/>
                  </a:schemeClr>
                </a:solidFill>
              </a:rPr>
              <a:t> que </a:t>
            </a:r>
            <a:r>
              <a:rPr lang="es-ES" sz="3600" dirty="0" err="1" smtClean="0">
                <a:solidFill>
                  <a:schemeClr val="bg1">
                    <a:lumMod val="85000"/>
                  </a:schemeClr>
                </a:solidFill>
              </a:rPr>
              <a:t>apareix</a:t>
            </a:r>
            <a:r>
              <a:rPr lang="es-ES" sz="3600" dirty="0" smtClean="0">
                <a:solidFill>
                  <a:schemeClr val="bg1">
                    <a:lumMod val="85000"/>
                  </a:schemeClr>
                </a:solidFill>
              </a:rPr>
              <a:t> la </a:t>
            </a:r>
            <a:r>
              <a:rPr lang="es-ES" sz="3600" dirty="0" err="1" smtClean="0">
                <a:solidFill>
                  <a:schemeClr val="bg1">
                    <a:lumMod val="85000"/>
                  </a:schemeClr>
                </a:solidFill>
              </a:rPr>
              <a:t>paraula</a:t>
            </a:r>
            <a:r>
              <a:rPr lang="es-ES" sz="3600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r>
              <a:rPr lang="es-ES" sz="3600" b="1" dirty="0" err="1" smtClean="0">
                <a:solidFill>
                  <a:schemeClr val="bg1">
                    <a:lumMod val="85000"/>
                  </a:schemeClr>
                </a:solidFill>
              </a:rPr>
              <a:t>virtut</a:t>
            </a:r>
            <a:r>
              <a:rPr lang="es-ES" sz="3600" b="1" dirty="0" smtClean="0">
                <a:solidFill>
                  <a:schemeClr val="bg1">
                    <a:lumMod val="85000"/>
                  </a:schemeClr>
                </a:solidFill>
              </a:rPr>
              <a:t>/</a:t>
            </a:r>
            <a:r>
              <a:rPr lang="es-ES" sz="3600" b="1" dirty="0" err="1" smtClean="0">
                <a:solidFill>
                  <a:schemeClr val="bg1">
                    <a:lumMod val="85000"/>
                  </a:schemeClr>
                </a:solidFill>
              </a:rPr>
              <a:t>virtuts</a:t>
            </a:r>
            <a:r>
              <a:rPr lang="es-ES" sz="3600" dirty="0" smtClean="0">
                <a:solidFill>
                  <a:schemeClr val="bg1">
                    <a:lumMod val="85000"/>
                  </a:schemeClr>
                </a:solidFill>
              </a:rPr>
              <a:t> en </a:t>
            </a:r>
            <a:r>
              <a:rPr lang="es-ES" sz="3600" dirty="0" err="1" smtClean="0">
                <a:solidFill>
                  <a:schemeClr val="bg1">
                    <a:lumMod val="85000"/>
                  </a:schemeClr>
                </a:solidFill>
              </a:rPr>
              <a:t>els</a:t>
            </a:r>
            <a:r>
              <a:rPr lang="es-ES" sz="3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3600" dirty="0" err="1" smtClean="0">
                <a:solidFill>
                  <a:schemeClr val="bg1">
                    <a:lumMod val="85000"/>
                  </a:schemeClr>
                </a:solidFill>
              </a:rPr>
              <a:t>escrits</a:t>
            </a:r>
            <a:r>
              <a:rPr lang="es-ES" sz="3600" dirty="0" smtClean="0">
                <a:solidFill>
                  <a:schemeClr val="bg1">
                    <a:lumMod val="85000"/>
                  </a:schemeClr>
                </a:solidFill>
              </a:rPr>
              <a:t> del Fundador?</a:t>
            </a:r>
            <a:endParaRPr lang="es-ES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Llamada ovalada 5"/>
          <p:cNvSpPr/>
          <p:nvPr/>
        </p:nvSpPr>
        <p:spPr>
          <a:xfrm>
            <a:off x="489731" y="2025866"/>
            <a:ext cx="2406446" cy="1563329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 smtClean="0">
                <a:solidFill>
                  <a:schemeClr val="tx1"/>
                </a:solidFill>
              </a:rPr>
              <a:t>Menys</a:t>
            </a:r>
            <a:r>
              <a:rPr lang="es-ES" sz="2400" dirty="0" smtClean="0">
                <a:solidFill>
                  <a:schemeClr val="tx1"/>
                </a:solidFill>
              </a:rPr>
              <a:t> de </a:t>
            </a:r>
            <a:r>
              <a:rPr lang="es-ES" sz="2800" dirty="0" smtClean="0">
                <a:solidFill>
                  <a:schemeClr val="tx1"/>
                </a:solidFill>
              </a:rPr>
              <a:t>50 </a:t>
            </a:r>
            <a:r>
              <a:rPr lang="es-ES" sz="2400" dirty="0" err="1" smtClean="0">
                <a:solidFill>
                  <a:schemeClr val="tx1"/>
                </a:solidFill>
              </a:rPr>
              <a:t>vegades</a:t>
            </a:r>
            <a:endParaRPr lang="es-ES" sz="2800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680" y="3144286"/>
            <a:ext cx="1563329" cy="1563329"/>
          </a:xfrm>
          <a:prstGeom prst="rect">
            <a:avLst/>
          </a:prstGeom>
        </p:spPr>
      </p:pic>
      <p:sp>
        <p:nvSpPr>
          <p:cNvPr id="9" name="Llamada ovalada 8"/>
          <p:cNvSpPr/>
          <p:nvPr/>
        </p:nvSpPr>
        <p:spPr>
          <a:xfrm>
            <a:off x="3175576" y="2025866"/>
            <a:ext cx="2406446" cy="1563329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Al </a:t>
            </a:r>
            <a:r>
              <a:rPr lang="es-ES" sz="2400" dirty="0" err="1" smtClean="0">
                <a:solidFill>
                  <a:schemeClr val="tx1"/>
                </a:solidFill>
              </a:rPr>
              <a:t>voltant</a:t>
            </a:r>
            <a:r>
              <a:rPr lang="es-ES" sz="2400" dirty="0" smtClean="0">
                <a:solidFill>
                  <a:schemeClr val="tx1"/>
                </a:solidFill>
              </a:rPr>
              <a:t> de </a:t>
            </a:r>
            <a:r>
              <a:rPr lang="es-ES" sz="2800" dirty="0" smtClean="0">
                <a:solidFill>
                  <a:schemeClr val="tx1"/>
                </a:solidFill>
              </a:rPr>
              <a:t>200 </a:t>
            </a:r>
            <a:r>
              <a:rPr lang="es-ES" sz="2400" dirty="0" err="1" smtClean="0">
                <a:solidFill>
                  <a:schemeClr val="tx1"/>
                </a:solidFill>
              </a:rPr>
              <a:t>vegades</a:t>
            </a:r>
            <a:endParaRPr lang="es-ES" sz="2800" dirty="0">
              <a:solidFill>
                <a:schemeClr val="tx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4750" y="3144286"/>
            <a:ext cx="1563329" cy="1563329"/>
          </a:xfrm>
          <a:prstGeom prst="rect">
            <a:avLst/>
          </a:prstGeom>
        </p:spPr>
      </p:pic>
      <p:sp>
        <p:nvSpPr>
          <p:cNvPr id="11" name="Llamada ovalada 10"/>
          <p:cNvSpPr/>
          <p:nvPr/>
        </p:nvSpPr>
        <p:spPr>
          <a:xfrm>
            <a:off x="5861421" y="2025866"/>
            <a:ext cx="2406446" cy="1563329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Al </a:t>
            </a:r>
            <a:r>
              <a:rPr lang="es-ES" sz="2400" dirty="0" err="1" smtClean="0">
                <a:solidFill>
                  <a:schemeClr val="tx1"/>
                </a:solidFill>
              </a:rPr>
              <a:t>voltant</a:t>
            </a:r>
            <a:endParaRPr lang="es-ES" sz="2400" dirty="0" smtClean="0">
              <a:solidFill>
                <a:schemeClr val="tx1"/>
              </a:solidFill>
            </a:endParaRPr>
          </a:p>
          <a:p>
            <a:pPr algn="ctr"/>
            <a:r>
              <a:rPr lang="es-ES" sz="2400" dirty="0">
                <a:solidFill>
                  <a:schemeClr val="tx1"/>
                </a:solidFill>
              </a:rPr>
              <a:t>d</a:t>
            </a:r>
            <a:r>
              <a:rPr lang="es-ES" sz="2400" dirty="0" smtClean="0">
                <a:solidFill>
                  <a:schemeClr val="tx1"/>
                </a:solidFill>
              </a:rPr>
              <a:t>e </a:t>
            </a:r>
            <a:r>
              <a:rPr lang="es-ES" sz="2800" dirty="0">
                <a:solidFill>
                  <a:schemeClr val="tx1"/>
                </a:solidFill>
              </a:rPr>
              <a:t>4</a:t>
            </a:r>
            <a:r>
              <a:rPr lang="es-ES" sz="2800" dirty="0" smtClean="0">
                <a:solidFill>
                  <a:schemeClr val="tx1"/>
                </a:solidFill>
              </a:rPr>
              <a:t>00 </a:t>
            </a:r>
            <a:r>
              <a:rPr lang="es-ES" sz="2400" dirty="0" err="1" smtClean="0">
                <a:solidFill>
                  <a:schemeClr val="tx1"/>
                </a:solidFill>
              </a:rPr>
              <a:t>vegades</a:t>
            </a:r>
            <a:endParaRPr lang="es-ES" sz="2800" dirty="0">
              <a:solidFill>
                <a:schemeClr val="tx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820" y="3144286"/>
            <a:ext cx="1563329" cy="1563329"/>
          </a:xfrm>
          <a:prstGeom prst="rect">
            <a:avLst/>
          </a:prstGeom>
        </p:spPr>
      </p:pic>
      <p:sp>
        <p:nvSpPr>
          <p:cNvPr id="13" name="Llamada ovalada 12"/>
          <p:cNvSpPr/>
          <p:nvPr/>
        </p:nvSpPr>
        <p:spPr>
          <a:xfrm>
            <a:off x="8547266" y="2025866"/>
            <a:ext cx="2406446" cy="1563329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 smtClean="0">
                <a:solidFill>
                  <a:schemeClr val="tx1"/>
                </a:solidFill>
              </a:rPr>
              <a:t>Més</a:t>
            </a:r>
            <a:r>
              <a:rPr lang="es-ES" sz="2400" dirty="0" smtClean="0">
                <a:solidFill>
                  <a:schemeClr val="tx1"/>
                </a:solidFill>
              </a:rPr>
              <a:t> de </a:t>
            </a:r>
            <a:r>
              <a:rPr lang="es-ES" sz="2800" dirty="0" smtClean="0">
                <a:solidFill>
                  <a:schemeClr val="tx1"/>
                </a:solidFill>
              </a:rPr>
              <a:t>700 </a:t>
            </a:r>
            <a:r>
              <a:rPr lang="es-ES" sz="2400" dirty="0" err="1" smtClean="0">
                <a:solidFill>
                  <a:schemeClr val="tx1"/>
                </a:solidFill>
              </a:rPr>
              <a:t>vegades</a:t>
            </a:r>
            <a:endParaRPr lang="es-ES" sz="2800" dirty="0">
              <a:solidFill>
                <a:schemeClr val="tx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0891" y="3008292"/>
            <a:ext cx="1853381" cy="1853381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2033083" y="6117967"/>
            <a:ext cx="6080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Clica sobre la </a:t>
            </a:r>
            <a:r>
              <a:rPr lang="es-ES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resposta</a:t>
            </a:r>
            <a:r>
              <a:rPr lang="es-ES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que </a:t>
            </a:r>
            <a:r>
              <a:rPr lang="es-ES" sz="24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consideris</a:t>
            </a:r>
            <a:r>
              <a:rPr lang="es-ES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s-ES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correcta.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30" y="6162107"/>
            <a:ext cx="1203378" cy="54633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6042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9" grpId="0" animBg="1"/>
      <p:bldP spid="11" grpId="0" animBg="1"/>
      <p:bldP spid="13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30" y="6162107"/>
            <a:ext cx="1203378" cy="546333"/>
          </a:xfrm>
          <a:prstGeom prst="rect">
            <a:avLst/>
          </a:prstGeom>
          <a:effectLst/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375920" y="183503"/>
            <a:ext cx="11501448" cy="64030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5" algn="l">
              <a:lnSpc>
                <a:spcPct val="120000"/>
              </a:lnSpc>
              <a:spcBef>
                <a:spcPts val="0"/>
              </a:spcBef>
            </a:pPr>
            <a:r>
              <a:rPr lang="es-ES" sz="3100" dirty="0" err="1" smtClean="0">
                <a:solidFill>
                  <a:schemeClr val="bg1"/>
                </a:solidFill>
              </a:rPr>
              <a:t>Sant</a:t>
            </a:r>
            <a:r>
              <a:rPr lang="es-ES" sz="3100" dirty="0" smtClean="0">
                <a:solidFill>
                  <a:schemeClr val="bg1"/>
                </a:solidFill>
              </a:rPr>
              <a:t> Joan Baptista De La Salle també </a:t>
            </a:r>
            <a:r>
              <a:rPr lang="es-ES" sz="3100" dirty="0" err="1" smtClean="0">
                <a:solidFill>
                  <a:schemeClr val="bg1"/>
                </a:solidFill>
              </a:rPr>
              <a:t>designà</a:t>
            </a:r>
            <a:r>
              <a:rPr lang="es-ES" sz="3100" dirty="0" smtClean="0">
                <a:solidFill>
                  <a:schemeClr val="bg1"/>
                </a:solidFill>
              </a:rPr>
              <a:t> </a:t>
            </a:r>
            <a:r>
              <a:rPr lang="es-ES" sz="3100" dirty="0">
                <a:solidFill>
                  <a:schemeClr val="bg1"/>
                </a:solidFill>
              </a:rPr>
              <a:t>i</a:t>
            </a:r>
            <a:r>
              <a:rPr lang="es-ES" sz="3100" dirty="0" smtClean="0">
                <a:solidFill>
                  <a:schemeClr val="bg1"/>
                </a:solidFill>
              </a:rPr>
              <a:t> </a:t>
            </a:r>
            <a:r>
              <a:rPr lang="es-ES" sz="3100" dirty="0" err="1" smtClean="0">
                <a:solidFill>
                  <a:schemeClr val="bg1"/>
                </a:solidFill>
              </a:rPr>
              <a:t>explicà</a:t>
            </a:r>
            <a:r>
              <a:rPr lang="es-ES" sz="3100" dirty="0" smtClean="0">
                <a:solidFill>
                  <a:schemeClr val="bg1"/>
                </a:solidFill>
              </a:rPr>
              <a:t> 12 </a:t>
            </a:r>
            <a:r>
              <a:rPr lang="es-ES" sz="3100" dirty="0" err="1" smtClean="0">
                <a:solidFill>
                  <a:schemeClr val="bg1"/>
                </a:solidFill>
              </a:rPr>
              <a:t>virtuts</a:t>
            </a:r>
            <a:r>
              <a:rPr lang="es-ES" sz="3100" dirty="0" smtClean="0">
                <a:solidFill>
                  <a:schemeClr val="bg1"/>
                </a:solidFill>
              </a:rPr>
              <a:t> que han de practicar </a:t>
            </a:r>
            <a:r>
              <a:rPr lang="es-ES" sz="3100" dirty="0" err="1" smtClean="0">
                <a:solidFill>
                  <a:schemeClr val="bg1"/>
                </a:solidFill>
              </a:rPr>
              <a:t>els</a:t>
            </a:r>
            <a:r>
              <a:rPr lang="es-ES" sz="3100" dirty="0" smtClean="0">
                <a:solidFill>
                  <a:schemeClr val="bg1"/>
                </a:solidFill>
              </a:rPr>
              <a:t> </a:t>
            </a:r>
            <a:r>
              <a:rPr lang="es-ES" sz="3100" dirty="0" err="1" smtClean="0">
                <a:solidFill>
                  <a:schemeClr val="bg1"/>
                </a:solidFill>
              </a:rPr>
              <a:t>Germans</a:t>
            </a:r>
            <a:r>
              <a:rPr lang="es-ES" sz="3100" dirty="0" smtClean="0">
                <a:solidFill>
                  <a:schemeClr val="bg1"/>
                </a:solidFill>
              </a:rPr>
              <a:t> </a:t>
            </a:r>
            <a:r>
              <a:rPr lang="es-ES" sz="1700" dirty="0" smtClean="0">
                <a:solidFill>
                  <a:schemeClr val="bg1"/>
                </a:solidFill>
              </a:rPr>
              <a:t>(1711, </a:t>
            </a:r>
            <a:r>
              <a:rPr lang="es-ES" sz="1700" dirty="0">
                <a:solidFill>
                  <a:schemeClr val="bg1"/>
                </a:solidFill>
              </a:rPr>
              <a:t>a</a:t>
            </a:r>
            <a:r>
              <a:rPr lang="es-ES" sz="1700" dirty="0" smtClean="0">
                <a:solidFill>
                  <a:schemeClr val="bg1"/>
                </a:solidFill>
              </a:rPr>
              <a:t> la </a:t>
            </a:r>
            <a:r>
              <a:rPr lang="es-ES" sz="1700" dirty="0" err="1" smtClean="0">
                <a:solidFill>
                  <a:schemeClr val="bg1"/>
                </a:solidFill>
              </a:rPr>
              <a:t>Col·lecció</a:t>
            </a:r>
            <a:r>
              <a:rPr lang="es-ES" sz="1700" dirty="0" smtClean="0">
                <a:solidFill>
                  <a:schemeClr val="bg1"/>
                </a:solidFill>
              </a:rPr>
              <a:t> de </a:t>
            </a:r>
            <a:r>
              <a:rPr lang="es-ES" sz="1700" dirty="0" err="1" smtClean="0">
                <a:solidFill>
                  <a:schemeClr val="bg1"/>
                </a:solidFill>
              </a:rPr>
              <a:t>Petits</a:t>
            </a:r>
            <a:r>
              <a:rPr lang="es-ES" sz="1700" dirty="0" smtClean="0">
                <a:solidFill>
                  <a:schemeClr val="bg1"/>
                </a:solidFill>
              </a:rPr>
              <a:t> </a:t>
            </a:r>
            <a:r>
              <a:rPr lang="es-ES" sz="1700" dirty="0" err="1" smtClean="0">
                <a:solidFill>
                  <a:schemeClr val="bg1"/>
                </a:solidFill>
              </a:rPr>
              <a:t>Tractats</a:t>
            </a:r>
            <a:r>
              <a:rPr lang="es-ES" sz="1700" dirty="0" smtClean="0">
                <a:solidFill>
                  <a:schemeClr val="bg1"/>
                </a:solidFill>
              </a:rPr>
              <a:t>, 15)</a:t>
            </a:r>
          </a:p>
          <a:p>
            <a:pPr marL="342900" indent="-342900" algn="l">
              <a:buFontTx/>
              <a:buChar char="-"/>
            </a:pPr>
            <a:endParaRPr lang="es-ES" dirty="0" smtClean="0">
              <a:solidFill>
                <a:schemeClr val="bg1"/>
              </a:solidFill>
            </a:endParaRPr>
          </a:p>
          <a:p>
            <a:pPr marL="342900" indent="-342900" algn="l">
              <a:lnSpc>
                <a:spcPct val="80000"/>
              </a:lnSpc>
              <a:buFontTx/>
              <a:buChar char="-"/>
            </a:pPr>
            <a:r>
              <a:rPr lang="es-ES" sz="2800" b="1" dirty="0" smtClean="0">
                <a:solidFill>
                  <a:srgbClr val="EFDFAC"/>
                </a:solidFill>
              </a:rPr>
              <a:t>Fe</a:t>
            </a:r>
          </a:p>
          <a:p>
            <a:pPr marL="342900" indent="-342900" algn="l">
              <a:lnSpc>
                <a:spcPct val="80000"/>
              </a:lnSpc>
              <a:buFontTx/>
              <a:buChar char="-"/>
            </a:pPr>
            <a:r>
              <a:rPr lang="es-ES" sz="2800" b="1" dirty="0" err="1" smtClean="0">
                <a:solidFill>
                  <a:srgbClr val="EFDFAC"/>
                </a:solidFill>
              </a:rPr>
              <a:t>Obediència</a:t>
            </a:r>
            <a:endParaRPr lang="es-ES" sz="2800" b="1" dirty="0" smtClean="0">
              <a:solidFill>
                <a:srgbClr val="EFDFAC"/>
              </a:solidFill>
            </a:endParaRPr>
          </a:p>
          <a:p>
            <a:pPr marL="342900" indent="-342900" algn="l">
              <a:lnSpc>
                <a:spcPct val="80000"/>
              </a:lnSpc>
              <a:buFontTx/>
              <a:buChar char="-"/>
            </a:pPr>
            <a:r>
              <a:rPr lang="es-ES" sz="2800" b="1" dirty="0" err="1" smtClean="0">
                <a:solidFill>
                  <a:srgbClr val="EFDFAC"/>
                </a:solidFill>
              </a:rPr>
              <a:t>Regularitat</a:t>
            </a:r>
            <a:endParaRPr lang="es-ES" sz="2800" b="1" dirty="0" smtClean="0">
              <a:solidFill>
                <a:srgbClr val="EFDFAC"/>
              </a:solidFill>
            </a:endParaRPr>
          </a:p>
          <a:p>
            <a:pPr marL="342900" indent="-342900" algn="l">
              <a:lnSpc>
                <a:spcPct val="80000"/>
              </a:lnSpc>
              <a:buFontTx/>
              <a:buChar char="-"/>
            </a:pPr>
            <a:r>
              <a:rPr lang="es-ES" sz="2800" b="1" dirty="0" err="1" smtClean="0">
                <a:solidFill>
                  <a:srgbClr val="EFDFAC"/>
                </a:solidFill>
              </a:rPr>
              <a:t>Mortificació</a:t>
            </a:r>
            <a:r>
              <a:rPr lang="es-ES" sz="2800" b="1" dirty="0" smtClean="0">
                <a:solidFill>
                  <a:srgbClr val="EFDFAC"/>
                </a:solidFill>
              </a:rPr>
              <a:t> de </a:t>
            </a:r>
            <a:r>
              <a:rPr lang="es-ES" sz="2800" b="1" dirty="0" err="1" smtClean="0">
                <a:solidFill>
                  <a:srgbClr val="EFDFAC"/>
                </a:solidFill>
              </a:rPr>
              <a:t>l’esperit</a:t>
            </a:r>
            <a:endParaRPr lang="es-ES" sz="2800" b="1" dirty="0" smtClean="0">
              <a:solidFill>
                <a:srgbClr val="EFDFAC"/>
              </a:solidFill>
            </a:endParaRPr>
          </a:p>
          <a:p>
            <a:pPr marL="342900" indent="-342900" algn="l">
              <a:lnSpc>
                <a:spcPct val="80000"/>
              </a:lnSpc>
              <a:buFontTx/>
              <a:buChar char="-"/>
            </a:pPr>
            <a:r>
              <a:rPr lang="es-ES" sz="2800" b="1" dirty="0" err="1" smtClean="0">
                <a:solidFill>
                  <a:srgbClr val="EFDFAC"/>
                </a:solidFill>
              </a:rPr>
              <a:t>Mortificació</a:t>
            </a:r>
            <a:r>
              <a:rPr lang="es-ES" sz="2800" b="1" dirty="0" smtClean="0">
                <a:solidFill>
                  <a:srgbClr val="EFDFAC"/>
                </a:solidFill>
              </a:rPr>
              <a:t> </a:t>
            </a:r>
            <a:r>
              <a:rPr lang="es-ES" sz="2800" b="1" dirty="0" err="1" smtClean="0">
                <a:solidFill>
                  <a:srgbClr val="EFDFAC"/>
                </a:solidFill>
              </a:rPr>
              <a:t>dels</a:t>
            </a:r>
            <a:r>
              <a:rPr lang="es-ES" sz="2800" b="1" dirty="0" smtClean="0">
                <a:solidFill>
                  <a:srgbClr val="EFDFAC"/>
                </a:solidFill>
              </a:rPr>
              <a:t> </a:t>
            </a:r>
            <a:r>
              <a:rPr lang="es-ES" sz="2800" b="1" dirty="0" err="1" smtClean="0">
                <a:solidFill>
                  <a:srgbClr val="EFDFAC"/>
                </a:solidFill>
              </a:rPr>
              <a:t>sentits</a:t>
            </a:r>
            <a:endParaRPr lang="es-ES" sz="2800" b="1" dirty="0" smtClean="0">
              <a:solidFill>
                <a:srgbClr val="EFDFAC"/>
              </a:solidFill>
            </a:endParaRPr>
          </a:p>
          <a:p>
            <a:pPr marL="342900" indent="-342900" algn="l">
              <a:lnSpc>
                <a:spcPct val="80000"/>
              </a:lnSpc>
              <a:buFontTx/>
              <a:buChar char="-"/>
            </a:pPr>
            <a:r>
              <a:rPr lang="es-ES" sz="2800" b="1" dirty="0" err="1" smtClean="0">
                <a:solidFill>
                  <a:srgbClr val="EFDFAC"/>
                </a:solidFill>
              </a:rPr>
              <a:t>Penitència</a:t>
            </a:r>
            <a:endParaRPr lang="es-ES" sz="2800" b="1" dirty="0" smtClean="0">
              <a:solidFill>
                <a:srgbClr val="EFDFAC"/>
              </a:solidFill>
            </a:endParaRPr>
          </a:p>
          <a:p>
            <a:pPr marL="342900" indent="-342900" algn="l">
              <a:lnSpc>
                <a:spcPct val="80000"/>
              </a:lnSpc>
              <a:buFontTx/>
              <a:buChar char="-"/>
            </a:pPr>
            <a:r>
              <a:rPr lang="es-ES" sz="2800" b="1" dirty="0" err="1" smtClean="0">
                <a:solidFill>
                  <a:srgbClr val="EFDFAC"/>
                </a:solidFill>
              </a:rPr>
              <a:t>Professió</a:t>
            </a:r>
            <a:r>
              <a:rPr lang="es-ES" sz="2800" b="1" dirty="0" smtClean="0">
                <a:solidFill>
                  <a:srgbClr val="EFDFAC"/>
                </a:solidFill>
              </a:rPr>
              <a:t> de </a:t>
            </a:r>
            <a:r>
              <a:rPr lang="es-ES" sz="2800" b="1" dirty="0" err="1" smtClean="0">
                <a:solidFill>
                  <a:srgbClr val="EFDFAC"/>
                </a:solidFill>
              </a:rPr>
              <a:t>penitent</a:t>
            </a:r>
            <a:endParaRPr lang="es-ES" sz="2800" b="1" dirty="0" smtClean="0">
              <a:solidFill>
                <a:srgbClr val="EFDFAC"/>
              </a:solidFill>
            </a:endParaRPr>
          </a:p>
          <a:p>
            <a:pPr marL="342900" indent="-342900" algn="l">
              <a:lnSpc>
                <a:spcPct val="80000"/>
              </a:lnSpc>
              <a:buFontTx/>
              <a:buChar char="-"/>
            </a:pPr>
            <a:r>
              <a:rPr lang="es-ES" sz="2800" b="1" dirty="0" err="1" smtClean="0">
                <a:solidFill>
                  <a:srgbClr val="EFDFAC"/>
                </a:solidFill>
              </a:rPr>
              <a:t>Humilitat</a:t>
            </a:r>
            <a:endParaRPr lang="es-ES" sz="2800" b="1" dirty="0" smtClean="0">
              <a:solidFill>
                <a:srgbClr val="EFDFAC"/>
              </a:solidFill>
            </a:endParaRPr>
          </a:p>
          <a:p>
            <a:pPr marL="342900" indent="-342900" algn="l">
              <a:lnSpc>
                <a:spcPct val="80000"/>
              </a:lnSpc>
              <a:buFontTx/>
              <a:buChar char="-"/>
            </a:pPr>
            <a:r>
              <a:rPr lang="es-ES" sz="2800" b="1" dirty="0" err="1" smtClean="0">
                <a:solidFill>
                  <a:srgbClr val="EFDFAC"/>
                </a:solidFill>
              </a:rPr>
              <a:t>Modèstia</a:t>
            </a:r>
            <a:endParaRPr lang="es-ES" sz="2800" b="1" dirty="0" smtClean="0">
              <a:solidFill>
                <a:srgbClr val="EFDFAC"/>
              </a:solidFill>
            </a:endParaRPr>
          </a:p>
          <a:p>
            <a:pPr marL="342900" indent="-342900" algn="l">
              <a:lnSpc>
                <a:spcPct val="80000"/>
              </a:lnSpc>
              <a:buFontTx/>
              <a:buChar char="-"/>
            </a:pPr>
            <a:r>
              <a:rPr lang="es-ES" sz="2800" b="1" dirty="0" err="1" smtClean="0">
                <a:solidFill>
                  <a:srgbClr val="EFDFAC"/>
                </a:solidFill>
              </a:rPr>
              <a:t>Pobresa</a:t>
            </a:r>
            <a:endParaRPr lang="es-ES" sz="2800" b="1" dirty="0" smtClean="0">
              <a:solidFill>
                <a:srgbClr val="EFDFAC"/>
              </a:solidFill>
            </a:endParaRPr>
          </a:p>
          <a:p>
            <a:pPr marL="342900" indent="-342900" algn="l">
              <a:lnSpc>
                <a:spcPct val="80000"/>
              </a:lnSpc>
              <a:buFontTx/>
              <a:buChar char="-"/>
            </a:pPr>
            <a:r>
              <a:rPr lang="es-ES" sz="2800" b="1" dirty="0" err="1" smtClean="0">
                <a:solidFill>
                  <a:srgbClr val="EFDFAC"/>
                </a:solidFill>
              </a:rPr>
              <a:t>Paciència</a:t>
            </a:r>
            <a:endParaRPr lang="es-ES" sz="2800" b="1" dirty="0" smtClean="0">
              <a:solidFill>
                <a:srgbClr val="EFDFAC"/>
              </a:solidFill>
            </a:endParaRPr>
          </a:p>
          <a:p>
            <a:pPr marL="342900" indent="-342900" algn="l">
              <a:lnSpc>
                <a:spcPct val="80000"/>
              </a:lnSpc>
              <a:buFontTx/>
              <a:buChar char="-"/>
            </a:pPr>
            <a:r>
              <a:rPr lang="es-ES" sz="2800" b="1" dirty="0" err="1" smtClean="0">
                <a:solidFill>
                  <a:srgbClr val="EFDFAC"/>
                </a:solidFill>
              </a:rPr>
              <a:t>Temprança</a:t>
            </a:r>
            <a:endParaRPr lang="es-ES" sz="2800" b="1" dirty="0" smtClean="0">
              <a:solidFill>
                <a:srgbClr val="EFDFAC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272391" y="1366975"/>
            <a:ext cx="660497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També </a:t>
            </a:r>
            <a:r>
              <a:rPr lang="es-ES" sz="2400" dirty="0" err="1" smtClean="0">
                <a:solidFill>
                  <a:schemeClr val="bg1"/>
                </a:solidFill>
              </a:rPr>
              <a:t>trobem</a:t>
            </a:r>
            <a:r>
              <a:rPr lang="es-ES" sz="2400" dirty="0" smtClean="0">
                <a:solidFill>
                  <a:schemeClr val="bg1"/>
                </a:solidFill>
              </a:rPr>
              <a:t> una </a:t>
            </a:r>
            <a:r>
              <a:rPr lang="es-ES" sz="2400" dirty="0" err="1" smtClean="0">
                <a:solidFill>
                  <a:schemeClr val="bg1"/>
                </a:solidFill>
              </a:rPr>
              <a:t>definició</a:t>
            </a:r>
            <a:r>
              <a:rPr lang="es-ES" sz="2400" dirty="0" smtClean="0">
                <a:solidFill>
                  <a:schemeClr val="bg1"/>
                </a:solidFill>
              </a:rPr>
              <a:t> de </a:t>
            </a:r>
            <a:r>
              <a:rPr lang="es-ES" sz="2400" dirty="0" err="1" smtClean="0">
                <a:solidFill>
                  <a:schemeClr val="bg1"/>
                </a:solidFill>
              </a:rPr>
              <a:t>virtut</a:t>
            </a:r>
            <a:r>
              <a:rPr lang="es-ES" sz="2400" dirty="0" smtClean="0">
                <a:solidFill>
                  <a:schemeClr val="bg1"/>
                </a:solidFill>
              </a:rPr>
              <a:t> en </a:t>
            </a:r>
            <a:r>
              <a:rPr lang="es-ES" sz="2400" dirty="0" err="1" smtClean="0">
                <a:solidFill>
                  <a:schemeClr val="bg1"/>
                </a:solidFill>
              </a:rPr>
              <a:t>els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seus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escrits</a:t>
            </a:r>
            <a:r>
              <a:rPr lang="es-ES" sz="2400" dirty="0" smtClean="0">
                <a:solidFill>
                  <a:schemeClr val="bg1"/>
                </a:solidFill>
              </a:rPr>
              <a:t>:</a:t>
            </a:r>
          </a:p>
          <a:p>
            <a:r>
              <a:rPr lang="es-ES" sz="2400" dirty="0" smtClean="0">
                <a:solidFill>
                  <a:srgbClr val="FBCE50"/>
                </a:solidFill>
              </a:rPr>
              <a:t>“</a:t>
            </a:r>
            <a:r>
              <a:rPr lang="es-ES" sz="2400" dirty="0" err="1" smtClean="0">
                <a:solidFill>
                  <a:srgbClr val="FBCE50"/>
                </a:solidFill>
              </a:rPr>
              <a:t>Què</a:t>
            </a:r>
            <a:r>
              <a:rPr lang="es-ES" sz="2400" dirty="0" smtClean="0">
                <a:solidFill>
                  <a:srgbClr val="FBCE50"/>
                </a:solidFill>
              </a:rPr>
              <a:t> </a:t>
            </a:r>
            <a:r>
              <a:rPr lang="es-ES" sz="2400" dirty="0" err="1" smtClean="0">
                <a:solidFill>
                  <a:srgbClr val="FBCE50"/>
                </a:solidFill>
              </a:rPr>
              <a:t>s’entén</a:t>
            </a:r>
            <a:r>
              <a:rPr lang="es-ES" sz="2400" dirty="0" smtClean="0">
                <a:solidFill>
                  <a:srgbClr val="FBCE50"/>
                </a:solidFill>
              </a:rPr>
              <a:t> per </a:t>
            </a:r>
            <a:r>
              <a:rPr lang="es-ES" sz="2400" dirty="0" err="1" smtClean="0">
                <a:solidFill>
                  <a:srgbClr val="FBCE50"/>
                </a:solidFill>
              </a:rPr>
              <a:t>virtut</a:t>
            </a:r>
            <a:r>
              <a:rPr lang="es-ES" sz="2400" dirty="0" smtClean="0">
                <a:solidFill>
                  <a:srgbClr val="FBCE50"/>
                </a:solidFill>
              </a:rPr>
              <a:t>:</a:t>
            </a:r>
            <a:endParaRPr lang="es-ES" sz="2400" dirty="0">
              <a:solidFill>
                <a:srgbClr val="FBCE50"/>
              </a:solidFill>
            </a:endParaRPr>
          </a:p>
          <a:p>
            <a:r>
              <a:rPr lang="es-ES" sz="2400" dirty="0" err="1" smtClean="0">
                <a:solidFill>
                  <a:srgbClr val="FBCE50"/>
                </a:solidFill>
              </a:rPr>
              <a:t>S’anomenen</a:t>
            </a:r>
            <a:r>
              <a:rPr lang="es-ES" sz="2400" dirty="0" smtClean="0">
                <a:solidFill>
                  <a:srgbClr val="FBCE50"/>
                </a:solidFill>
              </a:rPr>
              <a:t> </a:t>
            </a:r>
            <a:r>
              <a:rPr lang="es-ES" sz="2400" dirty="0" err="1" smtClean="0">
                <a:solidFill>
                  <a:srgbClr val="FBCE50"/>
                </a:solidFill>
              </a:rPr>
              <a:t>virtuts</a:t>
            </a:r>
            <a:r>
              <a:rPr lang="es-ES" sz="2400" dirty="0" smtClean="0">
                <a:solidFill>
                  <a:srgbClr val="FBCE50"/>
                </a:solidFill>
              </a:rPr>
              <a:t> les </a:t>
            </a:r>
            <a:r>
              <a:rPr lang="es-ES" sz="2400" dirty="0" err="1" smtClean="0">
                <a:solidFill>
                  <a:srgbClr val="FBCE50"/>
                </a:solidFill>
              </a:rPr>
              <a:t>accions</a:t>
            </a:r>
            <a:r>
              <a:rPr lang="es-ES" sz="2400" dirty="0" smtClean="0">
                <a:solidFill>
                  <a:srgbClr val="FBCE50"/>
                </a:solidFill>
              </a:rPr>
              <a:t> </a:t>
            </a:r>
            <a:r>
              <a:rPr lang="es-ES" sz="2400" dirty="0" err="1" smtClean="0">
                <a:solidFill>
                  <a:srgbClr val="FBCE50"/>
                </a:solidFill>
              </a:rPr>
              <a:t>santes</a:t>
            </a:r>
            <a:r>
              <a:rPr lang="es-ES" sz="2400" dirty="0" smtClean="0">
                <a:solidFill>
                  <a:srgbClr val="FBCE50"/>
                </a:solidFill>
              </a:rPr>
              <a:t>, </a:t>
            </a:r>
            <a:r>
              <a:rPr lang="es-ES" sz="2400" dirty="0" err="1" smtClean="0">
                <a:solidFill>
                  <a:srgbClr val="FBCE50"/>
                </a:solidFill>
              </a:rPr>
              <a:t>els</a:t>
            </a:r>
            <a:r>
              <a:rPr lang="es-ES" sz="2400" dirty="0" smtClean="0">
                <a:solidFill>
                  <a:srgbClr val="FBCE50"/>
                </a:solidFill>
              </a:rPr>
              <a:t> </a:t>
            </a:r>
            <a:r>
              <a:rPr lang="es-ES" sz="2400" dirty="0" err="1" smtClean="0">
                <a:solidFill>
                  <a:srgbClr val="FBCE50"/>
                </a:solidFill>
              </a:rPr>
              <a:t>sentiments</a:t>
            </a:r>
            <a:r>
              <a:rPr lang="es-ES" sz="2400" dirty="0" smtClean="0">
                <a:solidFill>
                  <a:srgbClr val="FBCE50"/>
                </a:solidFill>
              </a:rPr>
              <a:t>, les </a:t>
            </a:r>
            <a:r>
              <a:rPr lang="es-ES" sz="2400" dirty="0" err="1" smtClean="0">
                <a:solidFill>
                  <a:srgbClr val="FBCE50"/>
                </a:solidFill>
              </a:rPr>
              <a:t>disposicions</a:t>
            </a:r>
            <a:r>
              <a:rPr lang="es-ES" sz="2400" dirty="0" smtClean="0">
                <a:solidFill>
                  <a:srgbClr val="FBCE50"/>
                </a:solidFill>
              </a:rPr>
              <a:t> i </a:t>
            </a:r>
            <a:endParaRPr lang="es-ES" sz="2400" dirty="0">
              <a:solidFill>
                <a:srgbClr val="FBCE50"/>
              </a:solidFill>
            </a:endParaRPr>
          </a:p>
          <a:p>
            <a:r>
              <a:rPr lang="es-ES" sz="2400" dirty="0" smtClean="0">
                <a:solidFill>
                  <a:srgbClr val="FBCE50"/>
                </a:solidFill>
              </a:rPr>
              <a:t>afectes </a:t>
            </a:r>
            <a:r>
              <a:rPr lang="es-ES" sz="2400" dirty="0" err="1" smtClean="0">
                <a:solidFill>
                  <a:srgbClr val="FBCE50"/>
                </a:solidFill>
              </a:rPr>
              <a:t>contraris</a:t>
            </a:r>
            <a:r>
              <a:rPr lang="es-ES" sz="2400" dirty="0" smtClean="0">
                <a:solidFill>
                  <a:srgbClr val="FBCE50"/>
                </a:solidFill>
              </a:rPr>
              <a:t> </a:t>
            </a:r>
            <a:r>
              <a:rPr lang="es-ES" sz="2400" dirty="0" err="1" smtClean="0">
                <a:solidFill>
                  <a:srgbClr val="FBCE50"/>
                </a:solidFill>
              </a:rPr>
              <a:t>als</a:t>
            </a:r>
            <a:r>
              <a:rPr lang="es-ES" sz="2400" dirty="0" smtClean="0">
                <a:solidFill>
                  <a:srgbClr val="FBCE50"/>
                </a:solidFill>
              </a:rPr>
              <a:t> </a:t>
            </a:r>
            <a:r>
              <a:rPr lang="es-ES" sz="2400" dirty="0" err="1" smtClean="0">
                <a:solidFill>
                  <a:srgbClr val="FBCE50"/>
                </a:solidFill>
              </a:rPr>
              <a:t>vicis</a:t>
            </a:r>
            <a:r>
              <a:rPr lang="es-ES" sz="2400" dirty="0" smtClean="0">
                <a:solidFill>
                  <a:srgbClr val="FBCE50"/>
                </a:solidFill>
              </a:rPr>
              <a:t> </a:t>
            </a:r>
            <a:r>
              <a:rPr lang="es-ES" sz="2400" dirty="0">
                <a:solidFill>
                  <a:srgbClr val="FBCE50"/>
                </a:solidFill>
              </a:rPr>
              <a:t>i</a:t>
            </a:r>
            <a:r>
              <a:rPr lang="es-ES" sz="2400" dirty="0" smtClean="0">
                <a:solidFill>
                  <a:srgbClr val="FBCE50"/>
                </a:solidFill>
              </a:rPr>
              <a:t> </a:t>
            </a:r>
            <a:r>
              <a:rPr lang="es-ES" sz="2400" dirty="0" err="1" smtClean="0">
                <a:solidFill>
                  <a:srgbClr val="FBCE50"/>
                </a:solidFill>
              </a:rPr>
              <a:t>pecats</a:t>
            </a:r>
            <a:r>
              <a:rPr lang="es-ES" sz="2400" dirty="0" smtClean="0">
                <a:solidFill>
                  <a:srgbClr val="FBCE50"/>
                </a:solidFill>
              </a:rPr>
              <a:t>.”</a:t>
            </a:r>
          </a:p>
          <a:p>
            <a:pPr algn="r"/>
            <a:r>
              <a:rPr lang="es-ES" dirty="0">
                <a:solidFill>
                  <a:srgbClr val="FBCE50"/>
                </a:solidFill>
              </a:rPr>
              <a:t>EMO 11,248</a:t>
            </a:r>
          </a:p>
          <a:p>
            <a:r>
              <a:rPr lang="es-ES" sz="2400" dirty="0" smtClean="0">
                <a:solidFill>
                  <a:srgbClr val="FBCE50"/>
                </a:solidFill>
              </a:rPr>
              <a:t>“P.  </a:t>
            </a:r>
            <a:r>
              <a:rPr lang="es-ES" sz="2400" dirty="0" err="1" smtClean="0">
                <a:solidFill>
                  <a:srgbClr val="FBCE50"/>
                </a:solidFill>
              </a:rPr>
              <a:t>Què</a:t>
            </a:r>
            <a:r>
              <a:rPr lang="es-ES" sz="2400" dirty="0" smtClean="0">
                <a:solidFill>
                  <a:srgbClr val="FBCE50"/>
                </a:solidFill>
              </a:rPr>
              <a:t> </a:t>
            </a:r>
            <a:r>
              <a:rPr lang="es-ES" sz="2400" dirty="0" err="1">
                <a:solidFill>
                  <a:srgbClr val="FBCE50"/>
                </a:solidFill>
              </a:rPr>
              <a:t>é</a:t>
            </a:r>
            <a:r>
              <a:rPr lang="es-ES" sz="2400" dirty="0" err="1" smtClean="0">
                <a:solidFill>
                  <a:srgbClr val="FBCE50"/>
                </a:solidFill>
              </a:rPr>
              <a:t>s</a:t>
            </a:r>
            <a:r>
              <a:rPr lang="es-ES" sz="2400" dirty="0" smtClean="0">
                <a:solidFill>
                  <a:srgbClr val="FBCE50"/>
                </a:solidFill>
              </a:rPr>
              <a:t> </a:t>
            </a:r>
            <a:r>
              <a:rPr lang="es-ES" sz="2400" dirty="0">
                <a:solidFill>
                  <a:srgbClr val="FBCE50"/>
                </a:solidFill>
              </a:rPr>
              <a:t>la </a:t>
            </a:r>
            <a:r>
              <a:rPr lang="es-ES" sz="2400" dirty="0" err="1" smtClean="0">
                <a:solidFill>
                  <a:srgbClr val="FBCE50"/>
                </a:solidFill>
              </a:rPr>
              <a:t>virtut</a:t>
            </a:r>
            <a:r>
              <a:rPr lang="es-ES" sz="2400" dirty="0" smtClean="0">
                <a:solidFill>
                  <a:srgbClr val="FBCE50"/>
                </a:solidFill>
              </a:rPr>
              <a:t>?</a:t>
            </a:r>
            <a:endParaRPr lang="es-ES" sz="2400" dirty="0">
              <a:solidFill>
                <a:srgbClr val="FBCE50"/>
              </a:solidFill>
            </a:endParaRPr>
          </a:p>
          <a:p>
            <a:r>
              <a:rPr lang="es-ES" sz="2400" dirty="0" smtClean="0">
                <a:solidFill>
                  <a:srgbClr val="FBCE50"/>
                </a:solidFill>
              </a:rPr>
              <a:t>  R</a:t>
            </a:r>
            <a:r>
              <a:rPr lang="es-ES" sz="2400" dirty="0">
                <a:solidFill>
                  <a:srgbClr val="FBCE50"/>
                </a:solidFill>
              </a:rPr>
              <a:t>. </a:t>
            </a:r>
            <a:r>
              <a:rPr lang="es-ES" sz="2400" dirty="0" err="1" smtClean="0">
                <a:solidFill>
                  <a:srgbClr val="FBCE50"/>
                </a:solidFill>
              </a:rPr>
              <a:t>É</a:t>
            </a:r>
            <a:r>
              <a:rPr lang="es-ES" sz="2400" b="1" dirty="0" err="1" smtClean="0">
                <a:solidFill>
                  <a:srgbClr val="FBCE50"/>
                </a:solidFill>
              </a:rPr>
              <a:t>s</a:t>
            </a:r>
            <a:r>
              <a:rPr lang="es-ES" sz="2400" b="1" dirty="0" smtClean="0">
                <a:solidFill>
                  <a:srgbClr val="FBCE50"/>
                </a:solidFill>
              </a:rPr>
              <a:t> </a:t>
            </a:r>
            <a:r>
              <a:rPr lang="es-ES" sz="2400" b="1" dirty="0">
                <a:solidFill>
                  <a:srgbClr val="FBCE50"/>
                </a:solidFill>
              </a:rPr>
              <a:t>la </a:t>
            </a:r>
            <a:r>
              <a:rPr lang="es-ES" sz="2400" b="1" dirty="0" err="1" smtClean="0">
                <a:solidFill>
                  <a:srgbClr val="FBCE50"/>
                </a:solidFill>
              </a:rPr>
              <a:t>inclinació</a:t>
            </a:r>
            <a:r>
              <a:rPr lang="es-ES" sz="2400" b="1" dirty="0" smtClean="0">
                <a:solidFill>
                  <a:srgbClr val="FBCE50"/>
                </a:solidFill>
              </a:rPr>
              <a:t> </a:t>
            </a:r>
            <a:r>
              <a:rPr lang="es-ES" sz="2400" b="1" dirty="0">
                <a:solidFill>
                  <a:srgbClr val="FBCE50"/>
                </a:solidFill>
              </a:rPr>
              <a:t>i</a:t>
            </a:r>
            <a:r>
              <a:rPr lang="es-ES" sz="2400" b="1" dirty="0" smtClean="0">
                <a:solidFill>
                  <a:srgbClr val="FBCE50"/>
                </a:solidFill>
              </a:rPr>
              <a:t> </a:t>
            </a:r>
            <a:r>
              <a:rPr lang="es-ES" sz="2400" b="1" dirty="0">
                <a:solidFill>
                  <a:srgbClr val="FBCE50"/>
                </a:solidFill>
              </a:rPr>
              <a:t>la </a:t>
            </a:r>
            <a:r>
              <a:rPr lang="es-ES" sz="2400" b="1" dirty="0" err="1" smtClean="0">
                <a:solidFill>
                  <a:srgbClr val="FBCE50"/>
                </a:solidFill>
              </a:rPr>
              <a:t>facilitat</a:t>
            </a:r>
            <a:r>
              <a:rPr lang="es-ES" sz="2400" b="1" dirty="0" smtClean="0">
                <a:solidFill>
                  <a:srgbClr val="FBCE50"/>
                </a:solidFill>
              </a:rPr>
              <a:t> per a </a:t>
            </a:r>
            <a:r>
              <a:rPr lang="es-ES" sz="2400" b="1" dirty="0">
                <a:solidFill>
                  <a:srgbClr val="FBCE50"/>
                </a:solidFill>
              </a:rPr>
              <a:t>obrar el </a:t>
            </a:r>
            <a:r>
              <a:rPr lang="es-ES" sz="2400" b="1" dirty="0" err="1" smtClean="0">
                <a:solidFill>
                  <a:srgbClr val="FBCE50"/>
                </a:solidFill>
              </a:rPr>
              <a:t>bé</a:t>
            </a:r>
            <a:r>
              <a:rPr lang="es-ES" sz="2400" dirty="0" smtClean="0">
                <a:solidFill>
                  <a:srgbClr val="FBCE50"/>
                </a:solidFill>
              </a:rPr>
              <a:t>.”</a:t>
            </a:r>
          </a:p>
          <a:p>
            <a:r>
              <a:rPr lang="es-ES" dirty="0" smtClean="0">
                <a:solidFill>
                  <a:srgbClr val="FBCE50"/>
                </a:solidFill>
              </a:rPr>
              <a:t>             DC2 </a:t>
            </a:r>
            <a:r>
              <a:rPr lang="es-ES" dirty="0">
                <a:solidFill>
                  <a:srgbClr val="FBCE50"/>
                </a:solidFill>
              </a:rPr>
              <a:t>2,17,1 P. P</a:t>
            </a:r>
            <a:r>
              <a:rPr lang="es-ES" dirty="0" smtClean="0">
                <a:solidFill>
                  <a:srgbClr val="FBCE50"/>
                </a:solidFill>
              </a:rPr>
              <a:t>.</a:t>
            </a:r>
            <a:endParaRPr lang="es-ES" sz="1400" dirty="0">
              <a:solidFill>
                <a:srgbClr val="FBCE5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3503"/>
            <a:ext cx="2643167" cy="118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83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30" y="6162107"/>
            <a:ext cx="1203378" cy="546333"/>
          </a:xfrm>
          <a:prstGeom prst="rect">
            <a:avLst/>
          </a:prstGeom>
          <a:effectLst/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1709400" cy="6708440"/>
          </a:xfrm>
        </p:spPr>
        <p:txBody>
          <a:bodyPr>
            <a:noAutofit/>
          </a:bodyPr>
          <a:lstStyle/>
          <a:p>
            <a:pPr algn="l"/>
            <a:r>
              <a:rPr lang="ca-ES" b="1" dirty="0" smtClean="0">
                <a:solidFill>
                  <a:srgbClr val="FFFF00"/>
                </a:solidFill>
              </a:rPr>
              <a:t>Definició de virtut</a:t>
            </a:r>
          </a:p>
          <a:p>
            <a:pPr lvl="1" algn="l"/>
            <a:r>
              <a:rPr lang="ca-ES" sz="2400" dirty="0" smtClean="0">
                <a:solidFill>
                  <a:srgbClr val="FFFF00"/>
                </a:solidFill>
              </a:rPr>
              <a:t>(Del llatí, </a:t>
            </a:r>
            <a:r>
              <a:rPr lang="ca-ES" sz="2400" i="1" dirty="0" err="1" smtClean="0">
                <a:solidFill>
                  <a:srgbClr val="FFFF00"/>
                </a:solidFill>
              </a:rPr>
              <a:t>virtus</a:t>
            </a:r>
            <a:r>
              <a:rPr lang="ca-ES" sz="2400" i="1" dirty="0" smtClean="0">
                <a:solidFill>
                  <a:srgbClr val="FFFF00"/>
                </a:solidFill>
              </a:rPr>
              <a:t>. </a:t>
            </a:r>
            <a:r>
              <a:rPr lang="ca-ES" sz="2400" dirty="0" smtClean="0">
                <a:solidFill>
                  <a:srgbClr val="FFFF00"/>
                </a:solidFill>
              </a:rPr>
              <a:t>Abans,</a:t>
            </a:r>
            <a:r>
              <a:rPr lang="ca-ES" sz="2400" i="1" dirty="0" smtClean="0">
                <a:solidFill>
                  <a:srgbClr val="FFFF00"/>
                </a:solidFill>
              </a:rPr>
              <a:t> </a:t>
            </a:r>
            <a:r>
              <a:rPr lang="ca-ES" sz="2400" i="1" dirty="0" err="1" smtClean="0">
                <a:solidFill>
                  <a:srgbClr val="FFFF00"/>
                </a:solidFill>
              </a:rPr>
              <a:t>vir</a:t>
            </a:r>
            <a:r>
              <a:rPr lang="ca-ES" sz="2400" i="1" dirty="0" smtClean="0">
                <a:solidFill>
                  <a:srgbClr val="FFFF00"/>
                </a:solidFill>
              </a:rPr>
              <a:t> -</a:t>
            </a:r>
            <a:r>
              <a:rPr lang="ca-ES" sz="2400" dirty="0" smtClean="0">
                <a:solidFill>
                  <a:srgbClr val="FFFF00"/>
                </a:solidFill>
              </a:rPr>
              <a:t>força-). Disposició constant que condueix a fer el bé i a evitar el mal. Sinònim d’hàbit bo.</a:t>
            </a:r>
          </a:p>
          <a:p>
            <a:pPr lvl="1" algn="l"/>
            <a:r>
              <a:rPr lang="ca-ES" sz="2400" dirty="0" smtClean="0">
                <a:solidFill>
                  <a:srgbClr val="FFFF00"/>
                </a:solidFill>
              </a:rPr>
              <a:t>Oposat a “vici” o “defecte”.  Un altre antònim seria “desvirtuat”: que ha perdut valor, força o capacitat.</a:t>
            </a:r>
          </a:p>
          <a:p>
            <a:pPr lvl="1" algn="l"/>
            <a:endParaRPr lang="es-ES" sz="1800" dirty="0">
              <a:solidFill>
                <a:srgbClr val="FFFF00"/>
              </a:solidFill>
            </a:endParaRPr>
          </a:p>
          <a:p>
            <a:pPr lvl="1" algn="l"/>
            <a:r>
              <a:rPr lang="es-E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“</a:t>
            </a:r>
            <a:r>
              <a:rPr lang="ca-E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Vosaltres sou la sal de la terra; </a:t>
            </a:r>
            <a:br>
              <a:rPr lang="ca-E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ca-E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però si la sal perd el seu gust, amb què la salaríem?  </a:t>
            </a:r>
          </a:p>
          <a:p>
            <a:pPr lvl="1" algn="l"/>
            <a:r>
              <a:rPr lang="ca-E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Ja no serveix de res: </a:t>
            </a:r>
          </a:p>
          <a:p>
            <a:pPr lvl="1" algn="l"/>
            <a:r>
              <a:rPr lang="ca-E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la llencem fora i la gent la trepitja.</a:t>
            </a:r>
          </a:p>
          <a:p>
            <a:pPr lvl="1" algn="l"/>
            <a:r>
              <a:rPr lang="ca-E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Vosaltres sou la llum del món. </a:t>
            </a:r>
          </a:p>
          <a:p>
            <a:pPr lvl="1" algn="l"/>
            <a:r>
              <a:rPr lang="ca-E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No es pot camuflar una ciutat dalt d’un turó. </a:t>
            </a:r>
          </a:p>
          <a:p>
            <a:pPr lvl="1" algn="l"/>
            <a:r>
              <a:rPr lang="ca-E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Tampoc no encenem un llum per posar-lo sota un mesuró, </a:t>
            </a:r>
          </a:p>
          <a:p>
            <a:pPr lvl="1" algn="l"/>
            <a:r>
              <a:rPr lang="ca-E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</a:t>
            </a:r>
            <a:r>
              <a:rPr lang="ca-E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inó ben alt: </a:t>
            </a:r>
          </a:p>
          <a:p>
            <a:pPr lvl="1" algn="l"/>
            <a:r>
              <a:rPr lang="ca-E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</a:t>
            </a:r>
            <a:r>
              <a:rPr lang="ca-E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ixí il·lumina tots els qui són a casa. </a:t>
            </a:r>
          </a:p>
          <a:p>
            <a:pPr lvl="1" algn="l"/>
            <a:r>
              <a:rPr lang="ca-E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Que la vostra llum resplendeixi de tal forma als ulls de la gent, </a:t>
            </a:r>
          </a:p>
          <a:p>
            <a:pPr lvl="1" algn="l"/>
            <a:r>
              <a:rPr lang="ca-E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q</a:t>
            </a:r>
            <a:r>
              <a:rPr lang="ca-E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ue, veient el bé que feu,  </a:t>
            </a:r>
          </a:p>
          <a:p>
            <a:pPr lvl="1" algn="l"/>
            <a:r>
              <a:rPr lang="ca-E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</a:t>
            </a:r>
            <a:r>
              <a:rPr lang="ca-E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lorifiquin el vostre Pare del cel.” (</a:t>
            </a:r>
            <a:r>
              <a:rPr lang="ca-ES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Mt</a:t>
            </a:r>
            <a:r>
              <a:rPr lang="ca-E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5, 13-16)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2186" y="1549400"/>
            <a:ext cx="4149813" cy="285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3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chemeClr val="accent5">
                <a:lumMod val="5000"/>
                <a:lumOff val="9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rgbClr val="5B9BD5">
                <a:alpha val="93000"/>
                <a:lumMod val="93000"/>
                <a:lumOff val="7000"/>
              </a:srgbClr>
            </a:gs>
            <a:gs pos="100000">
              <a:schemeClr val="accent5">
                <a:lumMod val="30000"/>
                <a:lumOff val="70000"/>
              </a:schemeClr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655479" y="-216579"/>
            <a:ext cx="4766717" cy="453970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prstMaterial="legacyWireframe"/>
          </a:bodyPr>
          <a:lstStyle/>
          <a:p>
            <a:pPr algn="ctr"/>
            <a:r>
              <a:rPr lang="es-ES" sz="289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10</a:t>
            </a:r>
            <a:endParaRPr lang="es-ES" sz="289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133575" y="3641877"/>
            <a:ext cx="445770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ca-ES" sz="3600" dirty="0">
                <a:solidFill>
                  <a:srgbClr val="CC0099"/>
                </a:solidFill>
                <a:latin typeface="Georgia" panose="02040502050405020303" pitchFamily="18" charset="0"/>
              </a:rPr>
              <a:t>d</a:t>
            </a:r>
            <a:r>
              <a:rPr lang="ca-ES" sz="3600" dirty="0" smtClean="0">
                <a:solidFill>
                  <a:srgbClr val="CC0099"/>
                </a:solidFill>
                <a:latin typeface="Georgia" panose="02040502050405020303" pitchFamily="18" charset="0"/>
              </a:rPr>
              <a:t>'un bon </a:t>
            </a:r>
            <a:r>
              <a:rPr lang="ca-ES" sz="4800" b="1" dirty="0" smtClean="0">
                <a:solidFill>
                  <a:srgbClr val="CC0099"/>
                </a:solidFill>
                <a:latin typeface="Georgia" panose="02040502050405020303" pitchFamily="18" charset="0"/>
              </a:rPr>
              <a:t>Germà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921070" y="-216579"/>
            <a:ext cx="43815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virtuts</a:t>
            </a:r>
            <a:endParaRPr lang="ca-E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241065" y="4451431"/>
            <a:ext cx="60833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dirty="0" smtClean="0">
                <a:solidFill>
                  <a:srgbClr val="CC0099"/>
                </a:solidFill>
                <a:latin typeface="Arial Rounded MT Bold" panose="020F0704030504030204" pitchFamily="34" charset="0"/>
              </a:rPr>
              <a:t>en</a:t>
            </a:r>
            <a:r>
              <a:rPr lang="es-ES" sz="2400" dirty="0" smtClean="0">
                <a:solidFill>
                  <a:srgbClr val="CC0099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400" dirty="0">
                <a:solidFill>
                  <a:srgbClr val="CC0099"/>
                </a:solidFill>
                <a:latin typeface="Arial Rounded MT Bold" panose="020F0704030504030204" pitchFamily="34" charset="0"/>
              </a:rPr>
              <a:t>el </a:t>
            </a:r>
            <a:r>
              <a:rPr lang="es-ES" sz="2400" dirty="0" err="1" smtClean="0">
                <a:solidFill>
                  <a:srgbClr val="CC0099"/>
                </a:solidFill>
                <a:latin typeface="Arial Rounded MT Bold" panose="020F0704030504030204" pitchFamily="34" charset="0"/>
              </a:rPr>
              <a:t>context</a:t>
            </a:r>
            <a:r>
              <a:rPr lang="es-ES" sz="2400" dirty="0" smtClean="0">
                <a:solidFill>
                  <a:srgbClr val="CC0099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400" dirty="0">
                <a:solidFill>
                  <a:srgbClr val="CC0099"/>
                </a:solidFill>
                <a:latin typeface="Arial Rounded MT Bold" panose="020F0704030504030204" pitchFamily="34" charset="0"/>
              </a:rPr>
              <a:t>de </a:t>
            </a:r>
            <a:r>
              <a:rPr lang="es-ES" sz="2400" dirty="0" err="1" smtClean="0">
                <a:solidFill>
                  <a:srgbClr val="CC0099"/>
                </a:solidFill>
                <a:latin typeface="Arial Rounded MT Bold" panose="020F0704030504030204" pitchFamily="34" charset="0"/>
              </a:rPr>
              <a:t>l’</a:t>
            </a:r>
            <a:r>
              <a:rPr lang="es-ES" sz="2800" b="1" dirty="0" err="1" smtClean="0">
                <a:solidFill>
                  <a:srgbClr val="CC0099"/>
                </a:solidFill>
                <a:latin typeface="Arial Rounded MT Bold" panose="020F0704030504030204" pitchFamily="34" charset="0"/>
              </a:rPr>
              <a:t>Associació</a:t>
            </a:r>
            <a:endParaRPr lang="es-ES" sz="2400" b="1" dirty="0">
              <a:solidFill>
                <a:srgbClr val="CC0099"/>
              </a:solidFill>
              <a:latin typeface="Arial Rounded MT Bold" panose="020F0704030504030204" pitchFamily="34" charset="0"/>
            </a:endParaRPr>
          </a:p>
          <a:p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4675" y="506696"/>
            <a:ext cx="2567325" cy="320915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05" y="210389"/>
            <a:ext cx="5277195" cy="644328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6664101" y="561094"/>
            <a:ext cx="2749471" cy="31547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99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+2</a:t>
            </a:r>
            <a:endParaRPr lang="es-ES" sz="199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359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7156" y="1799519"/>
            <a:ext cx="3444480" cy="423179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77614" y="106068"/>
            <a:ext cx="390267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- Profeta </a:t>
            </a:r>
            <a:r>
              <a:rPr lang="es-ES" sz="2800" dirty="0" err="1" smtClean="0"/>
              <a:t>amb</a:t>
            </a:r>
            <a:r>
              <a:rPr lang="es-ES" sz="2800" dirty="0" smtClean="0"/>
              <a:t> </a:t>
            </a:r>
            <a:r>
              <a:rPr lang="es-ES" sz="2800" dirty="0" err="1" smtClean="0"/>
              <a:t>els</a:t>
            </a:r>
            <a:r>
              <a:rPr lang="es-ES" sz="2800" dirty="0" smtClean="0"/>
              <a:t> pobres</a:t>
            </a:r>
            <a:endParaRPr lang="es-ES" sz="2800" dirty="0"/>
          </a:p>
        </p:txBody>
      </p:sp>
      <p:sp>
        <p:nvSpPr>
          <p:cNvPr id="6" name="CuadroTexto 5"/>
          <p:cNvSpPr txBox="1"/>
          <p:nvPr/>
        </p:nvSpPr>
        <p:spPr>
          <a:xfrm>
            <a:off x="877614" y="1447746"/>
            <a:ext cx="427045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- </a:t>
            </a:r>
            <a:r>
              <a:rPr lang="es-ES" sz="2800" dirty="0" err="1" smtClean="0"/>
              <a:t>Calidesa</a:t>
            </a:r>
            <a:r>
              <a:rPr lang="es-ES" sz="2800" dirty="0" smtClean="0"/>
              <a:t> </a:t>
            </a:r>
            <a:r>
              <a:rPr lang="es-ES" sz="2800" dirty="0"/>
              <a:t>i</a:t>
            </a:r>
            <a:r>
              <a:rPr lang="es-ES" sz="2800" dirty="0" smtClean="0"/>
              <a:t> </a:t>
            </a:r>
            <a:r>
              <a:rPr lang="es-ES" sz="2800" dirty="0" err="1" smtClean="0"/>
              <a:t>qualitat</a:t>
            </a:r>
            <a:r>
              <a:rPr lang="es-ES" sz="2800" dirty="0" smtClean="0"/>
              <a:t> humana</a:t>
            </a:r>
            <a:endParaRPr lang="es-ES" sz="2800" dirty="0"/>
          </a:p>
        </p:txBody>
      </p:sp>
      <p:sp>
        <p:nvSpPr>
          <p:cNvPr id="7" name="CuadroTexto 6"/>
          <p:cNvSpPr txBox="1"/>
          <p:nvPr/>
        </p:nvSpPr>
        <p:spPr>
          <a:xfrm>
            <a:off x="877615" y="2117581"/>
            <a:ext cx="322226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- </a:t>
            </a:r>
            <a:r>
              <a:rPr lang="es-ES" sz="2800" dirty="0" err="1" smtClean="0"/>
              <a:t>Fidelitat</a:t>
            </a:r>
            <a:r>
              <a:rPr lang="es-ES" sz="2800" dirty="0" smtClean="0"/>
              <a:t> creativa</a:t>
            </a:r>
            <a:endParaRPr lang="es-ES" sz="2800" dirty="0"/>
          </a:p>
        </p:txBody>
      </p:sp>
      <p:sp>
        <p:nvSpPr>
          <p:cNvPr id="8" name="CuadroTexto 7"/>
          <p:cNvSpPr txBox="1"/>
          <p:nvPr/>
        </p:nvSpPr>
        <p:spPr>
          <a:xfrm>
            <a:off x="848118" y="2816912"/>
            <a:ext cx="452398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- </a:t>
            </a:r>
            <a:r>
              <a:rPr lang="es-ES" sz="2800" dirty="0" err="1" smtClean="0"/>
              <a:t>Capaç</a:t>
            </a:r>
            <a:r>
              <a:rPr lang="es-ES" sz="2800" dirty="0" smtClean="0"/>
              <a:t> de </a:t>
            </a:r>
            <a:r>
              <a:rPr lang="es-ES" sz="2800" dirty="0" err="1" smtClean="0"/>
              <a:t>treballar</a:t>
            </a:r>
            <a:r>
              <a:rPr lang="es-ES" sz="2800" dirty="0" smtClean="0"/>
              <a:t> en </a:t>
            </a:r>
            <a:r>
              <a:rPr lang="es-ES" sz="2800" dirty="0" err="1" smtClean="0"/>
              <a:t>equip</a:t>
            </a:r>
            <a:r>
              <a:rPr lang="es-ES" sz="2800" dirty="0" smtClean="0"/>
              <a:t> </a:t>
            </a:r>
            <a:endParaRPr lang="es-ES" sz="2800" dirty="0"/>
          </a:p>
        </p:txBody>
      </p:sp>
      <p:sp>
        <p:nvSpPr>
          <p:cNvPr id="9" name="CuadroTexto 8"/>
          <p:cNvSpPr txBox="1"/>
          <p:nvPr/>
        </p:nvSpPr>
        <p:spPr>
          <a:xfrm>
            <a:off x="877613" y="3486747"/>
            <a:ext cx="521035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- </a:t>
            </a:r>
            <a:r>
              <a:rPr lang="es-ES" sz="2800" dirty="0" err="1" smtClean="0"/>
              <a:t>Espiritualitat</a:t>
            </a:r>
            <a:r>
              <a:rPr lang="es-ES" sz="2800" dirty="0" smtClean="0"/>
              <a:t> viva i compartida</a:t>
            </a:r>
            <a:endParaRPr lang="es-ES" sz="28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6577797" y="765856"/>
            <a:ext cx="271871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-</a:t>
            </a:r>
            <a:endParaRPr lang="es-ES" sz="28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877613" y="4836249"/>
            <a:ext cx="427045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- Aposta per </a:t>
            </a:r>
            <a:r>
              <a:rPr lang="es-ES" sz="2800" dirty="0" err="1" smtClean="0"/>
              <a:t>l’Associació</a:t>
            </a:r>
            <a:endParaRPr lang="es-ES" sz="28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577797" y="119630"/>
            <a:ext cx="289064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-</a:t>
            </a:r>
            <a:endParaRPr lang="es-ES" sz="28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77613" y="4152138"/>
            <a:ext cx="332345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- </a:t>
            </a:r>
            <a:r>
              <a:rPr lang="es-ES" sz="2800" dirty="0" err="1" smtClean="0"/>
              <a:t>Coherència</a:t>
            </a:r>
            <a:r>
              <a:rPr lang="es-ES" sz="2800" dirty="0" smtClean="0"/>
              <a:t> humil</a:t>
            </a:r>
            <a:endParaRPr lang="es-ES" sz="28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80965" y="5508096"/>
            <a:ext cx="338096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- </a:t>
            </a:r>
            <a:r>
              <a:rPr lang="es-ES" sz="2800" dirty="0" err="1" smtClean="0"/>
              <a:t>Fratern</a:t>
            </a:r>
            <a:r>
              <a:rPr lang="es-ES" sz="2800" dirty="0" smtClean="0"/>
              <a:t> </a:t>
            </a:r>
            <a:r>
              <a:rPr lang="es-ES" sz="2800" dirty="0"/>
              <a:t>i</a:t>
            </a:r>
            <a:r>
              <a:rPr lang="es-ES" sz="2800" dirty="0" smtClean="0"/>
              <a:t> </a:t>
            </a:r>
            <a:r>
              <a:rPr lang="es-ES" sz="2800" dirty="0" err="1" smtClean="0"/>
              <a:t>inclusiu</a:t>
            </a:r>
            <a:endParaRPr lang="es-ES" sz="28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87629" y="771991"/>
            <a:ext cx="481386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- </a:t>
            </a:r>
            <a:r>
              <a:rPr lang="es-ES" sz="2800" dirty="0" err="1" smtClean="0"/>
              <a:t>Acompanyat</a:t>
            </a:r>
            <a:r>
              <a:rPr lang="es-ES" sz="2800" dirty="0" smtClean="0"/>
              <a:t> </a:t>
            </a:r>
            <a:r>
              <a:rPr lang="es-ES" sz="2800" dirty="0"/>
              <a:t>i</a:t>
            </a:r>
            <a:r>
              <a:rPr lang="es-ES" sz="2800" dirty="0" smtClean="0"/>
              <a:t> </a:t>
            </a:r>
            <a:r>
              <a:rPr lang="es-ES" sz="2800" dirty="0" err="1" smtClean="0"/>
              <a:t>acompanyant</a:t>
            </a:r>
            <a:r>
              <a:rPr lang="es-ES" sz="2800" dirty="0" smtClean="0"/>
              <a:t> </a:t>
            </a:r>
            <a:endParaRPr lang="es-ES" sz="28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48118" y="6152358"/>
            <a:ext cx="468642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- Fomenta el </a:t>
            </a:r>
            <a:r>
              <a:rPr lang="es-ES" sz="2800" dirty="0" err="1" smtClean="0"/>
              <a:t>diàleg</a:t>
            </a:r>
            <a:r>
              <a:rPr lang="es-ES" sz="2800" dirty="0" smtClean="0"/>
              <a:t> fe-cultura</a:t>
            </a:r>
            <a:endParaRPr lang="es-ES" sz="2800" dirty="0"/>
          </a:p>
        </p:txBody>
      </p:sp>
      <p:sp>
        <p:nvSpPr>
          <p:cNvPr id="18" name="Botón de acción: Personalizar 17">
            <a:hlinkClick r:id="" action="ppaction://noaction" highlightClick="1"/>
          </p:cNvPr>
          <p:cNvSpPr/>
          <p:nvPr/>
        </p:nvSpPr>
        <p:spPr>
          <a:xfrm>
            <a:off x="316705" y="106068"/>
            <a:ext cx="546100" cy="50309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</a:t>
            </a:r>
          </a:p>
        </p:txBody>
      </p:sp>
      <p:sp>
        <p:nvSpPr>
          <p:cNvPr id="19" name="Botón de acción: Personalizar 18">
            <a:hlinkClick r:id="" action="ppaction://noaction" highlightClick="1"/>
          </p:cNvPr>
          <p:cNvSpPr/>
          <p:nvPr/>
        </p:nvSpPr>
        <p:spPr>
          <a:xfrm>
            <a:off x="316705" y="1453492"/>
            <a:ext cx="546100" cy="50309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3</a:t>
            </a:r>
          </a:p>
        </p:txBody>
      </p:sp>
      <p:sp>
        <p:nvSpPr>
          <p:cNvPr id="20" name="Botón de acción: Personalizar 19">
            <a:hlinkClick r:id="" action="ppaction://noaction" highlightClick="1"/>
          </p:cNvPr>
          <p:cNvSpPr/>
          <p:nvPr/>
        </p:nvSpPr>
        <p:spPr>
          <a:xfrm>
            <a:off x="316705" y="2127204"/>
            <a:ext cx="546100" cy="50309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4</a:t>
            </a:r>
          </a:p>
        </p:txBody>
      </p:sp>
      <p:sp>
        <p:nvSpPr>
          <p:cNvPr id="21" name="Botón de acción: Personalizar 20">
            <a:hlinkClick r:id="" action="ppaction://noaction" highlightClick="1"/>
          </p:cNvPr>
          <p:cNvSpPr/>
          <p:nvPr/>
        </p:nvSpPr>
        <p:spPr>
          <a:xfrm>
            <a:off x="316705" y="2800916"/>
            <a:ext cx="546100" cy="50309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5</a:t>
            </a:r>
          </a:p>
        </p:txBody>
      </p:sp>
      <p:sp>
        <p:nvSpPr>
          <p:cNvPr id="22" name="Botón de acción: Personalizar 21">
            <a:hlinkClick r:id="" action="ppaction://noaction" highlightClick="1"/>
          </p:cNvPr>
          <p:cNvSpPr/>
          <p:nvPr/>
        </p:nvSpPr>
        <p:spPr>
          <a:xfrm>
            <a:off x="316705" y="3474628"/>
            <a:ext cx="546100" cy="50309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6</a:t>
            </a:r>
          </a:p>
        </p:txBody>
      </p:sp>
      <p:sp>
        <p:nvSpPr>
          <p:cNvPr id="23" name="Botón de acción: Personalizar 22">
            <a:hlinkClick r:id="" action="ppaction://noaction" highlightClick="1"/>
          </p:cNvPr>
          <p:cNvSpPr/>
          <p:nvPr/>
        </p:nvSpPr>
        <p:spPr>
          <a:xfrm>
            <a:off x="6031697" y="762573"/>
            <a:ext cx="546100" cy="50309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12</a:t>
            </a:r>
          </a:p>
        </p:txBody>
      </p:sp>
      <p:sp>
        <p:nvSpPr>
          <p:cNvPr id="24" name="Botón de acción: Personalizar 23">
            <a:hlinkClick r:id="" action="ppaction://noaction" highlightClick="1"/>
          </p:cNvPr>
          <p:cNvSpPr/>
          <p:nvPr/>
        </p:nvSpPr>
        <p:spPr>
          <a:xfrm>
            <a:off x="316705" y="4822052"/>
            <a:ext cx="546100" cy="50309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8</a:t>
            </a:r>
          </a:p>
        </p:txBody>
      </p:sp>
      <p:sp>
        <p:nvSpPr>
          <p:cNvPr id="25" name="Botón de acción: Personalizar 24">
            <a:hlinkClick r:id="" action="ppaction://noaction" highlightClick="1"/>
          </p:cNvPr>
          <p:cNvSpPr/>
          <p:nvPr/>
        </p:nvSpPr>
        <p:spPr>
          <a:xfrm>
            <a:off x="6031697" y="106068"/>
            <a:ext cx="577492" cy="50309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11</a:t>
            </a:r>
          </a:p>
        </p:txBody>
      </p:sp>
      <p:sp>
        <p:nvSpPr>
          <p:cNvPr id="26" name="Botón de acción: Personalizar 25">
            <a:hlinkClick r:id="" action="ppaction://noaction" highlightClick="1"/>
          </p:cNvPr>
          <p:cNvSpPr/>
          <p:nvPr/>
        </p:nvSpPr>
        <p:spPr>
          <a:xfrm>
            <a:off x="287209" y="6169474"/>
            <a:ext cx="546100" cy="50309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10</a:t>
            </a:r>
          </a:p>
        </p:txBody>
      </p:sp>
      <p:sp>
        <p:nvSpPr>
          <p:cNvPr id="27" name="Botón de acción: Personalizar 26">
            <a:hlinkClick r:id="" action="ppaction://noaction" highlightClick="1"/>
          </p:cNvPr>
          <p:cNvSpPr/>
          <p:nvPr/>
        </p:nvSpPr>
        <p:spPr>
          <a:xfrm>
            <a:off x="316705" y="779780"/>
            <a:ext cx="546100" cy="50309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</a:t>
            </a:r>
          </a:p>
        </p:txBody>
      </p:sp>
      <p:sp>
        <p:nvSpPr>
          <p:cNvPr id="28" name="Botón de acción: Personalizar 27">
            <a:hlinkClick r:id="" action="ppaction://noaction" highlightClick="1"/>
          </p:cNvPr>
          <p:cNvSpPr/>
          <p:nvPr/>
        </p:nvSpPr>
        <p:spPr>
          <a:xfrm>
            <a:off x="316705" y="5495764"/>
            <a:ext cx="513238" cy="50309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9</a:t>
            </a:r>
          </a:p>
        </p:txBody>
      </p:sp>
      <p:sp>
        <p:nvSpPr>
          <p:cNvPr id="29" name="Botón de acción: Personalizar 28">
            <a:hlinkClick r:id="" action="ppaction://noaction" highlightClick="1"/>
          </p:cNvPr>
          <p:cNvSpPr/>
          <p:nvPr/>
        </p:nvSpPr>
        <p:spPr>
          <a:xfrm>
            <a:off x="316705" y="4148340"/>
            <a:ext cx="546100" cy="50309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0345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7156" y="1799519"/>
            <a:ext cx="3444480" cy="423179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77614" y="106068"/>
            <a:ext cx="390267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- Profeta </a:t>
            </a:r>
            <a:r>
              <a:rPr lang="es-ES" sz="2800" dirty="0" err="1" smtClean="0"/>
              <a:t>amb</a:t>
            </a:r>
            <a:r>
              <a:rPr lang="es-ES" sz="2800" dirty="0" smtClean="0"/>
              <a:t> </a:t>
            </a:r>
            <a:r>
              <a:rPr lang="es-ES" sz="2800" dirty="0" err="1" smtClean="0"/>
              <a:t>els</a:t>
            </a:r>
            <a:r>
              <a:rPr lang="es-ES" sz="2800" dirty="0" smtClean="0"/>
              <a:t> pobres</a:t>
            </a:r>
            <a:endParaRPr lang="es-ES" sz="2800" dirty="0"/>
          </a:p>
        </p:txBody>
      </p:sp>
      <p:sp>
        <p:nvSpPr>
          <p:cNvPr id="6" name="CuadroTexto 5"/>
          <p:cNvSpPr txBox="1"/>
          <p:nvPr/>
        </p:nvSpPr>
        <p:spPr>
          <a:xfrm>
            <a:off x="877614" y="1447746"/>
            <a:ext cx="427045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- </a:t>
            </a:r>
            <a:r>
              <a:rPr lang="es-ES" sz="2800" dirty="0" err="1" smtClean="0"/>
              <a:t>Calidesa</a:t>
            </a:r>
            <a:r>
              <a:rPr lang="es-ES" sz="2800" dirty="0" smtClean="0"/>
              <a:t> </a:t>
            </a:r>
            <a:r>
              <a:rPr lang="es-ES" sz="2800" dirty="0"/>
              <a:t>i</a:t>
            </a:r>
            <a:r>
              <a:rPr lang="es-ES" sz="2800" dirty="0" smtClean="0"/>
              <a:t> </a:t>
            </a:r>
            <a:r>
              <a:rPr lang="es-ES" sz="2800" dirty="0" err="1" smtClean="0"/>
              <a:t>qualitat</a:t>
            </a:r>
            <a:r>
              <a:rPr lang="es-ES" sz="2800" dirty="0" smtClean="0"/>
              <a:t> humana</a:t>
            </a:r>
            <a:endParaRPr lang="es-ES" sz="2800" dirty="0"/>
          </a:p>
        </p:txBody>
      </p:sp>
      <p:sp>
        <p:nvSpPr>
          <p:cNvPr id="7" name="CuadroTexto 6"/>
          <p:cNvSpPr txBox="1"/>
          <p:nvPr/>
        </p:nvSpPr>
        <p:spPr>
          <a:xfrm>
            <a:off x="877615" y="2117581"/>
            <a:ext cx="322226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- </a:t>
            </a:r>
            <a:r>
              <a:rPr lang="es-ES" sz="2800" dirty="0" err="1" smtClean="0"/>
              <a:t>Fidelitat</a:t>
            </a:r>
            <a:r>
              <a:rPr lang="es-ES" sz="2800" dirty="0" smtClean="0"/>
              <a:t> creativa</a:t>
            </a:r>
            <a:endParaRPr lang="es-ES" sz="2800" dirty="0"/>
          </a:p>
        </p:txBody>
      </p:sp>
      <p:sp>
        <p:nvSpPr>
          <p:cNvPr id="8" name="CuadroTexto 7"/>
          <p:cNvSpPr txBox="1"/>
          <p:nvPr/>
        </p:nvSpPr>
        <p:spPr>
          <a:xfrm>
            <a:off x="848118" y="2816912"/>
            <a:ext cx="452398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- </a:t>
            </a:r>
            <a:r>
              <a:rPr lang="es-ES" sz="2800" dirty="0" err="1" smtClean="0"/>
              <a:t>Capaç</a:t>
            </a:r>
            <a:r>
              <a:rPr lang="es-ES" sz="2800" dirty="0" smtClean="0"/>
              <a:t> de </a:t>
            </a:r>
            <a:r>
              <a:rPr lang="es-ES" sz="2800" dirty="0" err="1" smtClean="0"/>
              <a:t>treballar</a:t>
            </a:r>
            <a:r>
              <a:rPr lang="es-ES" sz="2800" dirty="0" smtClean="0"/>
              <a:t> en </a:t>
            </a:r>
            <a:r>
              <a:rPr lang="es-ES" sz="2800" dirty="0" err="1" smtClean="0"/>
              <a:t>equip</a:t>
            </a:r>
            <a:r>
              <a:rPr lang="es-ES" sz="2800" dirty="0" smtClean="0"/>
              <a:t> </a:t>
            </a:r>
            <a:endParaRPr lang="es-ES" sz="2800" dirty="0"/>
          </a:p>
        </p:txBody>
      </p:sp>
      <p:sp>
        <p:nvSpPr>
          <p:cNvPr id="9" name="CuadroTexto 8"/>
          <p:cNvSpPr txBox="1"/>
          <p:nvPr/>
        </p:nvSpPr>
        <p:spPr>
          <a:xfrm>
            <a:off x="877613" y="3486747"/>
            <a:ext cx="521035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- </a:t>
            </a:r>
            <a:r>
              <a:rPr lang="es-ES" sz="2800" dirty="0" err="1" smtClean="0"/>
              <a:t>Espiritualitat</a:t>
            </a:r>
            <a:r>
              <a:rPr lang="es-ES" sz="2800" dirty="0" smtClean="0"/>
              <a:t> viva i compartida</a:t>
            </a:r>
            <a:endParaRPr lang="es-ES" sz="28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6577797" y="765856"/>
            <a:ext cx="271871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-</a:t>
            </a:r>
            <a:endParaRPr lang="es-ES" sz="28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877613" y="4836249"/>
            <a:ext cx="427045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- Aposta per </a:t>
            </a:r>
            <a:r>
              <a:rPr lang="es-ES" sz="2800" dirty="0" err="1" smtClean="0"/>
              <a:t>l’Associació</a:t>
            </a:r>
            <a:endParaRPr lang="es-ES" sz="28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577797" y="119630"/>
            <a:ext cx="289064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-</a:t>
            </a:r>
            <a:endParaRPr lang="es-ES" sz="28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77613" y="4152138"/>
            <a:ext cx="332345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- </a:t>
            </a:r>
            <a:r>
              <a:rPr lang="es-ES" sz="2800" dirty="0" err="1" smtClean="0"/>
              <a:t>Coherència</a:t>
            </a:r>
            <a:r>
              <a:rPr lang="es-ES" sz="2800" dirty="0" smtClean="0"/>
              <a:t> humil</a:t>
            </a:r>
            <a:endParaRPr lang="es-ES" sz="28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80965" y="5508096"/>
            <a:ext cx="338096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- </a:t>
            </a:r>
            <a:r>
              <a:rPr lang="es-ES" sz="2800" dirty="0" err="1" smtClean="0"/>
              <a:t>Fratern</a:t>
            </a:r>
            <a:r>
              <a:rPr lang="es-ES" sz="2800" dirty="0" smtClean="0"/>
              <a:t> </a:t>
            </a:r>
            <a:r>
              <a:rPr lang="es-ES" sz="2800" dirty="0"/>
              <a:t>i</a:t>
            </a:r>
            <a:r>
              <a:rPr lang="es-ES" sz="2800" dirty="0" smtClean="0"/>
              <a:t> </a:t>
            </a:r>
            <a:r>
              <a:rPr lang="es-ES" sz="2800" dirty="0" err="1" smtClean="0"/>
              <a:t>inclusiu</a:t>
            </a:r>
            <a:endParaRPr lang="es-ES" sz="28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87629" y="771991"/>
            <a:ext cx="481386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- </a:t>
            </a:r>
            <a:r>
              <a:rPr lang="es-ES" sz="2800" dirty="0" err="1" smtClean="0"/>
              <a:t>Acompanyat</a:t>
            </a:r>
            <a:r>
              <a:rPr lang="es-ES" sz="2800" dirty="0" smtClean="0"/>
              <a:t> </a:t>
            </a:r>
            <a:r>
              <a:rPr lang="es-ES" sz="2800" dirty="0"/>
              <a:t>i</a:t>
            </a:r>
            <a:r>
              <a:rPr lang="es-ES" sz="2800" dirty="0" smtClean="0"/>
              <a:t> </a:t>
            </a:r>
            <a:r>
              <a:rPr lang="es-ES" sz="2800" dirty="0" err="1" smtClean="0"/>
              <a:t>acompanyant</a:t>
            </a:r>
            <a:r>
              <a:rPr lang="es-ES" sz="2800" dirty="0" smtClean="0"/>
              <a:t> </a:t>
            </a:r>
            <a:endParaRPr lang="es-ES" sz="28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48118" y="6152358"/>
            <a:ext cx="468642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- Fomenta el </a:t>
            </a:r>
            <a:r>
              <a:rPr lang="es-ES" sz="2800" dirty="0" err="1" smtClean="0"/>
              <a:t>diàleg</a:t>
            </a:r>
            <a:r>
              <a:rPr lang="es-ES" sz="2800" dirty="0" smtClean="0"/>
              <a:t> fe-cultura</a:t>
            </a:r>
            <a:endParaRPr lang="es-ES" sz="2800" dirty="0"/>
          </a:p>
        </p:txBody>
      </p:sp>
      <p:sp>
        <p:nvSpPr>
          <p:cNvPr id="18" name="Botón de acción: Personalizar 17">
            <a:hlinkClick r:id="" action="ppaction://noaction" highlightClick="1"/>
          </p:cNvPr>
          <p:cNvSpPr/>
          <p:nvPr/>
        </p:nvSpPr>
        <p:spPr>
          <a:xfrm>
            <a:off x="316705" y="106068"/>
            <a:ext cx="546100" cy="50309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</a:t>
            </a:r>
          </a:p>
        </p:txBody>
      </p:sp>
      <p:sp>
        <p:nvSpPr>
          <p:cNvPr id="19" name="Botón de acción: Personalizar 18">
            <a:hlinkClick r:id="" action="ppaction://noaction" highlightClick="1"/>
          </p:cNvPr>
          <p:cNvSpPr/>
          <p:nvPr/>
        </p:nvSpPr>
        <p:spPr>
          <a:xfrm>
            <a:off x="316705" y="1453492"/>
            <a:ext cx="546100" cy="50309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3</a:t>
            </a:r>
          </a:p>
        </p:txBody>
      </p:sp>
      <p:sp>
        <p:nvSpPr>
          <p:cNvPr id="20" name="Botón de acción: Personalizar 19">
            <a:hlinkClick r:id="" action="ppaction://noaction" highlightClick="1"/>
          </p:cNvPr>
          <p:cNvSpPr/>
          <p:nvPr/>
        </p:nvSpPr>
        <p:spPr>
          <a:xfrm>
            <a:off x="316705" y="2127204"/>
            <a:ext cx="546100" cy="50309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4</a:t>
            </a:r>
          </a:p>
        </p:txBody>
      </p:sp>
      <p:sp>
        <p:nvSpPr>
          <p:cNvPr id="21" name="Botón de acción: Personalizar 20">
            <a:hlinkClick r:id="" action="ppaction://noaction" highlightClick="1"/>
          </p:cNvPr>
          <p:cNvSpPr/>
          <p:nvPr/>
        </p:nvSpPr>
        <p:spPr>
          <a:xfrm>
            <a:off x="316705" y="2800916"/>
            <a:ext cx="546100" cy="50309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5</a:t>
            </a:r>
          </a:p>
        </p:txBody>
      </p:sp>
      <p:sp>
        <p:nvSpPr>
          <p:cNvPr id="22" name="Botón de acción: Personalizar 21">
            <a:hlinkClick r:id="" action="ppaction://noaction" highlightClick="1"/>
          </p:cNvPr>
          <p:cNvSpPr/>
          <p:nvPr/>
        </p:nvSpPr>
        <p:spPr>
          <a:xfrm>
            <a:off x="316705" y="3474628"/>
            <a:ext cx="546100" cy="50309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6</a:t>
            </a:r>
          </a:p>
        </p:txBody>
      </p:sp>
      <p:sp>
        <p:nvSpPr>
          <p:cNvPr id="23" name="Botón de acción: Personalizar 22">
            <a:hlinkClick r:id="" action="ppaction://noaction" highlightClick="1"/>
          </p:cNvPr>
          <p:cNvSpPr/>
          <p:nvPr/>
        </p:nvSpPr>
        <p:spPr>
          <a:xfrm>
            <a:off x="6031697" y="762573"/>
            <a:ext cx="546100" cy="50309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12</a:t>
            </a:r>
          </a:p>
        </p:txBody>
      </p:sp>
      <p:sp>
        <p:nvSpPr>
          <p:cNvPr id="24" name="Botón de acción: Personalizar 23">
            <a:hlinkClick r:id="" action="ppaction://noaction" highlightClick="1"/>
          </p:cNvPr>
          <p:cNvSpPr/>
          <p:nvPr/>
        </p:nvSpPr>
        <p:spPr>
          <a:xfrm>
            <a:off x="316705" y="4822052"/>
            <a:ext cx="546100" cy="50309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8</a:t>
            </a:r>
          </a:p>
        </p:txBody>
      </p:sp>
      <p:sp>
        <p:nvSpPr>
          <p:cNvPr id="25" name="Botón de acción: Personalizar 24">
            <a:hlinkClick r:id="" action="ppaction://noaction" highlightClick="1"/>
          </p:cNvPr>
          <p:cNvSpPr/>
          <p:nvPr/>
        </p:nvSpPr>
        <p:spPr>
          <a:xfrm>
            <a:off x="6031697" y="106068"/>
            <a:ext cx="577492" cy="50309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11</a:t>
            </a:r>
          </a:p>
        </p:txBody>
      </p:sp>
      <p:sp>
        <p:nvSpPr>
          <p:cNvPr id="26" name="Botón de acción: Personalizar 25">
            <a:hlinkClick r:id="" action="ppaction://noaction" highlightClick="1"/>
          </p:cNvPr>
          <p:cNvSpPr/>
          <p:nvPr/>
        </p:nvSpPr>
        <p:spPr>
          <a:xfrm>
            <a:off x="287209" y="6169474"/>
            <a:ext cx="546100" cy="50309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10</a:t>
            </a:r>
          </a:p>
        </p:txBody>
      </p:sp>
      <p:sp>
        <p:nvSpPr>
          <p:cNvPr id="27" name="Botón de acción: Personalizar 26">
            <a:hlinkClick r:id="" action="ppaction://noaction" highlightClick="1"/>
          </p:cNvPr>
          <p:cNvSpPr/>
          <p:nvPr/>
        </p:nvSpPr>
        <p:spPr>
          <a:xfrm>
            <a:off x="316705" y="779780"/>
            <a:ext cx="546100" cy="50309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</a:t>
            </a:r>
          </a:p>
        </p:txBody>
      </p:sp>
      <p:sp>
        <p:nvSpPr>
          <p:cNvPr id="28" name="Botón de acción: Personalizar 27">
            <a:hlinkClick r:id="" action="ppaction://noaction" highlightClick="1"/>
          </p:cNvPr>
          <p:cNvSpPr/>
          <p:nvPr/>
        </p:nvSpPr>
        <p:spPr>
          <a:xfrm>
            <a:off x="316705" y="5495764"/>
            <a:ext cx="513238" cy="50309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9</a:t>
            </a:r>
          </a:p>
        </p:txBody>
      </p:sp>
      <p:sp>
        <p:nvSpPr>
          <p:cNvPr id="29" name="Botón de acción: Personalizar 28">
            <a:hlinkClick r:id="" action="ppaction://noaction" highlightClick="1"/>
          </p:cNvPr>
          <p:cNvSpPr/>
          <p:nvPr/>
        </p:nvSpPr>
        <p:spPr>
          <a:xfrm>
            <a:off x="316705" y="4148340"/>
            <a:ext cx="546100" cy="503098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3892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12406</TotalTime>
  <Words>2209</Words>
  <Application>Microsoft Office PowerPoint</Application>
  <PresentationFormat>Panorámica</PresentationFormat>
  <Paragraphs>377</Paragraphs>
  <Slides>24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Arial</vt:lpstr>
      <vt:lpstr>Arial Nova</vt:lpstr>
      <vt:lpstr>Arial Rounded MT Bold</vt:lpstr>
      <vt:lpstr>Calibri</vt:lpstr>
      <vt:lpstr>Calibri Light</vt:lpstr>
      <vt:lpstr>Georgia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Paco Chiva</dc:creator>
  <cp:lastModifiedBy>Paco Chiva</cp:lastModifiedBy>
  <cp:revision>160</cp:revision>
  <dcterms:created xsi:type="dcterms:W3CDTF">2020-01-12T10:09:10Z</dcterms:created>
  <dcterms:modified xsi:type="dcterms:W3CDTF">2020-05-25T00:10:46Z</dcterms:modified>
</cp:coreProperties>
</file>