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1" r:id="rId2"/>
    <p:sldId id="273" r:id="rId3"/>
    <p:sldId id="274" r:id="rId4"/>
    <p:sldId id="272" r:id="rId5"/>
    <p:sldId id="283" r:id="rId6"/>
    <p:sldId id="284" r:id="rId7"/>
    <p:sldId id="275" r:id="rId8"/>
    <p:sldId id="282" r:id="rId9"/>
    <p:sldId id="256" r:id="rId10"/>
    <p:sldId id="285" r:id="rId11"/>
    <p:sldId id="262" r:id="rId12"/>
    <p:sldId id="263" r:id="rId13"/>
    <p:sldId id="261" r:id="rId14"/>
    <p:sldId id="269" r:id="rId15"/>
    <p:sldId id="270" r:id="rId16"/>
    <p:sldId id="264" r:id="rId17"/>
    <p:sldId id="268" r:id="rId18"/>
    <p:sldId id="267" r:id="rId19"/>
    <p:sldId id="265" r:id="rId20"/>
    <p:sldId id="266" r:id="rId21"/>
    <p:sldId id="286" r:id="rId22"/>
    <p:sldId id="276" r:id="rId23"/>
    <p:sldId id="278" r:id="rId24"/>
    <p:sldId id="280" r:id="rId25"/>
    <p:sldId id="287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FF8F"/>
    <a:srgbClr val="5B9BD5"/>
    <a:srgbClr val="CDDAEF"/>
    <a:srgbClr val="E2F0D9"/>
    <a:srgbClr val="CC0099"/>
    <a:srgbClr val="CCCCFF"/>
    <a:srgbClr val="CC99FF"/>
    <a:srgbClr val="66CCFF"/>
    <a:srgbClr val="FBE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3" autoAdjust="0"/>
    <p:restoredTop sz="90887" autoAdjust="0"/>
  </p:normalViewPr>
  <p:slideViewPr>
    <p:cSldViewPr snapToGrid="0">
      <p:cViewPr varScale="1">
        <p:scale>
          <a:sx n="67" d="100"/>
          <a:sy n="67" d="100"/>
        </p:scale>
        <p:origin x="52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F2DEA-FEAB-417A-9445-3A605D61C699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Editing the pattern's text style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A6E63-BA7A-41CA-8328-DB9968A20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05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33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050" dirty="0" err="1" smtClean="0"/>
              <a:t>Jn</a:t>
            </a:r>
            <a:r>
              <a:rPr lang="es-ES" sz="1050" dirty="0" smtClean="0"/>
              <a:t> 13, 1-15, wash the feet. Mt 20:20-28, The request of the mother of the Zebedee,</a:t>
            </a:r>
            <a:r>
              <a:rPr lang="es-ES" sz="1050" baseline="0" dirty="0" smtClean="0"/>
              <a:t> that whoever wishes to be first may be last and servant of all.</a:t>
            </a:r>
            <a:endParaRPr lang="es-ES" sz="105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234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Lk</a:t>
            </a:r>
            <a:r>
              <a:rPr lang="es-ES" dirty="0" smtClean="0"/>
              <a:t> 24, 13-35. The disciples of Emmaus. They discuss, they invite Jesus to supper, Jesus</a:t>
            </a:r>
            <a:r>
              <a:rPr lang="es-ES" baseline="0" dirty="0" smtClean="0"/>
              <a:t> breaks the bread, they change their intention to flee and they return to Jerusalem.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579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Lk</a:t>
            </a:r>
            <a:r>
              <a:rPr lang="es-ES" dirty="0" smtClean="0"/>
              <a:t> 18:9-14. The Pharisee and the publican... Who is</a:t>
            </a:r>
            <a:r>
              <a:rPr lang="es-ES" baseline="0" dirty="0" smtClean="0"/>
              <a:t> justified?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710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Acts</a:t>
            </a:r>
            <a:r>
              <a:rPr lang="es-ES" dirty="0" smtClean="0"/>
              <a:t> 2, 1-13. The Spirit comes upon people of every</a:t>
            </a:r>
            <a:r>
              <a:rPr lang="es-ES" baseline="0" dirty="0" smtClean="0"/>
              <a:t> race, in every tongue.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764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Mc 2, 1-17. </a:t>
            </a:r>
            <a:r>
              <a:rPr lang="es-ES" baseline="0" dirty="0" err="1" smtClean="0"/>
              <a:t>Lk</a:t>
            </a:r>
            <a:r>
              <a:rPr lang="es-ES" baseline="0" dirty="0" smtClean="0"/>
              <a:t> 14, 15-24. Mt 26:26-29. </a:t>
            </a:r>
            <a:r>
              <a:rPr lang="es-ES" dirty="0" smtClean="0"/>
              <a:t>Jesus' meals</a:t>
            </a:r>
            <a:r>
              <a:rPr lang="es-ES" baseline="0" dirty="0" smtClean="0"/>
              <a:t> with the poor, sinners, disciples. The Last Supper. The breaking of the bread and the wine.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2739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Acts</a:t>
            </a:r>
            <a:r>
              <a:rPr lang="es-ES" dirty="0" smtClean="0"/>
              <a:t> 13-20. Paul's travels, preaching to the Gentiles, conflict with </a:t>
            </a:r>
            <a:r>
              <a:rPr lang="es-ES" dirty="0" err="1" smtClean="0"/>
              <a:t>Judaizing</a:t>
            </a:r>
            <a:r>
              <a:rPr lang="es-ES" dirty="0" smtClean="0"/>
              <a:t> </a:t>
            </a:r>
            <a:r>
              <a:rPr lang="es-ES" dirty="0" err="1" smtClean="0"/>
              <a:t>Christians</a:t>
            </a:r>
            <a:r>
              <a:rPr lang="es-ES" dirty="0" smtClean="0"/>
              <a:t>.</a:t>
            </a:r>
            <a:r>
              <a:rPr lang="es-ES" baseline="0" dirty="0" smtClean="0"/>
              <a:t> </a:t>
            </a:r>
            <a:r>
              <a:rPr lang="en-US" baseline="0" dirty="0" smtClean="0"/>
              <a:t>He opens Christianity to other cultures.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2552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presentation we suggest 10 new virtues to be a good</a:t>
            </a:r>
            <a:r>
              <a:rPr lang="en-US" baseline="0" dirty="0" smtClean="0"/>
              <a:t> Brother</a:t>
            </a:r>
            <a:r>
              <a:rPr lang="en-US" dirty="0" smtClean="0"/>
              <a:t>, and invite you to complete them with 2 more, the ones that you think are most needed in your reality.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3285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Adding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Gospel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image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identify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virtue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5819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Adding text from the</a:t>
            </a:r>
            <a:r>
              <a:rPr lang="es-ES" baseline="0" dirty="0" smtClean="0"/>
              <a:t> Gospel and an image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identify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virtue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016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500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Collection</a:t>
            </a:r>
            <a:r>
              <a:rPr lang="es-ES" dirty="0" smtClean="0"/>
              <a:t>,</a:t>
            </a:r>
            <a:r>
              <a:rPr lang="es-ES" baseline="0" dirty="0" smtClean="0"/>
              <a:t> 5</a:t>
            </a:r>
          </a:p>
          <a:p>
            <a:r>
              <a:rPr lang="es-ES" baseline="0" dirty="0" err="1" smtClean="0"/>
              <a:t>Conduite</a:t>
            </a:r>
            <a:r>
              <a:rPr lang="es-ES" baseline="0" dirty="0" smtClean="0"/>
              <a:t> 19, 1, 1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169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711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presentation we suggest 10 new virtues to be a good</a:t>
            </a:r>
            <a:r>
              <a:rPr lang="en-US" baseline="0" dirty="0" smtClean="0"/>
              <a:t> Brother</a:t>
            </a:r>
            <a:r>
              <a:rPr lang="en-US" dirty="0" smtClean="0"/>
              <a:t>, and invite you to complete them with 2 more, the ones that you think are most needed in your reality.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0534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Click</a:t>
            </a:r>
            <a:r>
              <a:rPr lang="es-ES" baseline="0" dirty="0" smtClean="0"/>
              <a:t> on each number so that the virtue appears.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8066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Click</a:t>
            </a:r>
            <a:r>
              <a:rPr lang="es-ES" baseline="0" dirty="0" smtClean="0"/>
              <a:t> on each number so that the virtue appears.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437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Mc 10, 17-30. The rich young man. Leave the</a:t>
            </a:r>
            <a:r>
              <a:rPr lang="es-ES" baseline="0" dirty="0" smtClean="0"/>
              <a:t> riches.</a:t>
            </a:r>
          </a:p>
          <a:p>
            <a:r>
              <a:rPr lang="es-ES" baseline="0" dirty="0" smtClean="0"/>
              <a:t>Click on the blue arrow to return to the list of virtues.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1144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John</a:t>
            </a:r>
            <a:r>
              <a:rPr lang="es-ES" baseline="0" dirty="0" smtClean="0"/>
              <a:t> 3:1-13. Nicodemus, reborn of the spirit.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880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Jn</a:t>
            </a:r>
            <a:r>
              <a:rPr lang="es-ES" baseline="0" dirty="0" smtClean="0"/>
              <a:t> 4. The Samaritan woman at the well. Jesus' </a:t>
            </a:r>
            <a:r>
              <a:rPr lang="es-ES" b="1" baseline="0" dirty="0" err="1" smtClean="0"/>
              <a:t>welcomes</a:t>
            </a:r>
            <a:r>
              <a:rPr lang="es-ES" b="1" baseline="0" dirty="0" smtClean="0"/>
              <a:t> </a:t>
            </a:r>
            <a:r>
              <a:rPr lang="es-ES" baseline="0" dirty="0" smtClean="0"/>
              <a:t>a woman, and a Samaritan woman.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014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050" dirty="0" smtClean="0"/>
              <a:t>Matthew 13:52, "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Jesus added, 'When a teacher of the law is instructed about the kingdom of heaven, he is like a householder who brings out of his store something new and something old.</a:t>
            </a:r>
          </a:p>
          <a:p>
            <a:endParaRPr lang="es-ES" sz="105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78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718D-E117-48CB-8428-D212FFE3DF53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4C62-C621-4DA7-957B-690E47E629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815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718D-E117-48CB-8428-D212FFE3DF53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4C62-C621-4DA7-957B-690E47E629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81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718D-E117-48CB-8428-D212FFE3DF53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4C62-C621-4DA7-957B-690E47E629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39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718D-E117-48CB-8428-D212FFE3DF53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4C62-C621-4DA7-957B-690E47E629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86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718D-E117-48CB-8428-D212FFE3DF53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4C62-C621-4DA7-957B-690E47E629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66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718D-E117-48CB-8428-D212FFE3DF53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4C62-C621-4DA7-957B-690E47E629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42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718D-E117-48CB-8428-D212FFE3DF53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4C62-C621-4DA7-957B-690E47E629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362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718D-E117-48CB-8428-D212FFE3DF53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4C62-C621-4DA7-957B-690E47E629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41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718D-E117-48CB-8428-D212FFE3DF53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4C62-C621-4DA7-957B-690E47E629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06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718D-E117-48CB-8428-D212FFE3DF53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4C62-C621-4DA7-957B-690E47E629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231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718D-E117-48CB-8428-D212FFE3DF53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4C62-C621-4DA7-957B-690E47E629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6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Click to modify the title style of the pattern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Editing the pattern's text style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4718D-E117-48CB-8428-D212FFE3DF53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C4C62-C621-4DA7-957B-690E47E629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56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9.xml"/><Relationship Id="rId3" Type="http://schemas.openxmlformats.org/officeDocument/2006/relationships/image" Target="../media/image18.jpeg"/><Relationship Id="rId7" Type="http://schemas.openxmlformats.org/officeDocument/2006/relationships/slide" Target="slide15.xml"/><Relationship Id="rId12" Type="http://schemas.openxmlformats.org/officeDocument/2006/relationships/slide" Target="slide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slide" Target="slide22.xml"/><Relationship Id="rId5" Type="http://schemas.openxmlformats.org/officeDocument/2006/relationships/slide" Target="slide13.xml"/><Relationship Id="rId15" Type="http://schemas.openxmlformats.org/officeDocument/2006/relationships/slide" Target="slide20.xml"/><Relationship Id="rId10" Type="http://schemas.openxmlformats.org/officeDocument/2006/relationships/slide" Target="slide18.xml"/><Relationship Id="rId4" Type="http://schemas.openxmlformats.org/officeDocument/2006/relationships/slide" Target="slide11.xml"/><Relationship Id="rId9" Type="http://schemas.openxmlformats.org/officeDocument/2006/relationships/slide" Target="slide23.xml"/><Relationship Id="rId1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27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slide" Target="slid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slide" Target="slide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accent5">
                <a:lumMod val="5000"/>
                <a:lumOff val="9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rgbClr val="5B9BD5">
                <a:alpha val="93000"/>
                <a:lumMod val="93000"/>
                <a:lumOff val="7000"/>
              </a:srgbClr>
            </a:gs>
            <a:gs pos="100000">
              <a:schemeClr val="accent5">
                <a:lumMod val="30000"/>
                <a:lumOff val="70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789" y="211435"/>
            <a:ext cx="5277195" cy="644328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274909" y="211435"/>
            <a:ext cx="4723291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prstMaterial="legacyWireframe"/>
          </a:bodyPr>
          <a:lstStyle/>
          <a:p>
            <a:pPr algn="ctr"/>
            <a:r>
              <a:rPr lang="es-ES" sz="239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12</a:t>
            </a:r>
            <a:endParaRPr lang="es-ES" sz="239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471712" y="3269928"/>
            <a:ext cx="4457700" cy="123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s-ES" sz="3600" dirty="0">
                <a:solidFill>
                  <a:srgbClr val="CC0099"/>
                </a:solidFill>
                <a:latin typeface="Indivisa Text Serif Light" pitchFamily="50" charset="0"/>
              </a:rPr>
              <a:t>to be a </a:t>
            </a:r>
            <a:r>
              <a:rPr lang="es-ES" sz="3600" dirty="0" err="1">
                <a:solidFill>
                  <a:srgbClr val="CC0099"/>
                </a:solidFill>
                <a:latin typeface="Indivisa Text Serif Light" pitchFamily="50" charset="0"/>
              </a:rPr>
              <a:t>good</a:t>
            </a:r>
            <a:endParaRPr lang="es-ES" sz="3600" dirty="0">
              <a:solidFill>
                <a:srgbClr val="CC0099"/>
              </a:solidFill>
              <a:latin typeface="Indivisa Text Serif Light" pitchFamily="50" charset="0"/>
            </a:endParaRPr>
          </a:p>
          <a:p>
            <a:pPr algn="ctr">
              <a:lnSpc>
                <a:spcPts val="4400"/>
              </a:lnSpc>
            </a:pPr>
            <a:r>
              <a:rPr lang="es-ES" sz="4800" b="1" dirty="0" err="1">
                <a:solidFill>
                  <a:srgbClr val="CC0099"/>
                </a:solidFill>
                <a:latin typeface="Indivisa Text Serif Light" pitchFamily="50" charset="0"/>
              </a:rPr>
              <a:t>Brother</a:t>
            </a:r>
            <a:endParaRPr lang="es-ES" sz="4800" b="1" dirty="0">
              <a:solidFill>
                <a:srgbClr val="CC0099"/>
              </a:solidFill>
              <a:latin typeface="Indivisa Text Serif Light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71712" y="-90317"/>
            <a:ext cx="43815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virtues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658912" y="4702550"/>
            <a:ext cx="608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0099"/>
                </a:solidFill>
                <a:latin typeface="Arial Rounded MT Bold" panose="020F0704030504030204" pitchFamily="34" charset="0"/>
              </a:rPr>
              <a:t>in the context of </a:t>
            </a:r>
            <a:r>
              <a:rPr lang="en-US" sz="2400" dirty="0" smtClean="0">
                <a:solidFill>
                  <a:srgbClr val="CC0099"/>
                </a:solidFill>
                <a:latin typeface="Arial Rounded MT Bold" panose="020F0704030504030204" pitchFamily="34" charset="0"/>
              </a:rPr>
              <a:t>Association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919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4.44444E-6 L -2.08333E-7 -0.07222 " pathEditMode="relative" rAng="0" ptsTypes="AA">
                                      <p:cBhvr>
                                        <p:cTn id="24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1207" y="1691829"/>
            <a:ext cx="3653295" cy="5166171"/>
          </a:xfrm>
          <a:prstGeom prst="rect">
            <a:avLst/>
          </a:prstGeom>
        </p:spPr>
      </p:pic>
      <p:sp>
        <p:nvSpPr>
          <p:cNvPr id="5" name="CuadroTexto 4">
            <a:hlinkClick r:id="rId4" action="ppaction://hlinksldjump"/>
          </p:cNvPr>
          <p:cNvSpPr txBox="1"/>
          <p:nvPr/>
        </p:nvSpPr>
        <p:spPr>
          <a:xfrm>
            <a:off x="877614" y="99080"/>
            <a:ext cx="432103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Be </a:t>
            </a:r>
            <a:r>
              <a:rPr lang="es-ES" sz="2800" dirty="0" err="1" smtClean="0"/>
              <a:t>prophetic</a:t>
            </a:r>
            <a:r>
              <a:rPr lang="es-ES" sz="2800" dirty="0" smtClean="0"/>
              <a:t> with the poor</a:t>
            </a:r>
            <a:endParaRPr lang="es-ES" sz="2800" dirty="0"/>
          </a:p>
        </p:txBody>
      </p:sp>
      <p:sp>
        <p:nvSpPr>
          <p:cNvPr id="6" name="CuadroTexto 5">
            <a:hlinkClick r:id="rId5" action="ppaction://hlinksldjump"/>
          </p:cNvPr>
          <p:cNvSpPr txBox="1"/>
          <p:nvPr/>
        </p:nvSpPr>
        <p:spPr>
          <a:xfrm>
            <a:off x="862805" y="1465036"/>
            <a:ext cx="486103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</a:t>
            </a:r>
            <a:r>
              <a:rPr lang="es-ES" sz="2800" dirty="0" err="1" smtClean="0"/>
              <a:t>Totally</a:t>
            </a:r>
            <a:r>
              <a:rPr lang="es-ES" sz="2800" dirty="0" smtClean="0"/>
              <a:t> human quality</a:t>
            </a:r>
            <a:endParaRPr lang="es-ES" sz="2800" dirty="0"/>
          </a:p>
        </p:txBody>
      </p:sp>
      <p:sp>
        <p:nvSpPr>
          <p:cNvPr id="7" name="CuadroTexto 6">
            <a:hlinkClick r:id="rId6" action="ppaction://hlinksldjump"/>
          </p:cNvPr>
          <p:cNvSpPr txBox="1"/>
          <p:nvPr/>
        </p:nvSpPr>
        <p:spPr>
          <a:xfrm>
            <a:off x="862807" y="2148014"/>
            <a:ext cx="322226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</a:t>
            </a:r>
            <a:r>
              <a:rPr lang="es-ES" sz="2800" dirty="0" err="1" smtClean="0"/>
              <a:t>Creative</a:t>
            </a:r>
            <a:r>
              <a:rPr lang="es-ES" sz="2800" dirty="0" smtClean="0"/>
              <a:t> </a:t>
            </a:r>
            <a:r>
              <a:rPr lang="es-ES" sz="2800" dirty="0" err="1" smtClean="0"/>
              <a:t>Fidelity</a:t>
            </a:r>
            <a:endParaRPr lang="es-ES" sz="2800" dirty="0"/>
          </a:p>
        </p:txBody>
      </p:sp>
      <p:sp>
        <p:nvSpPr>
          <p:cNvPr id="8" name="CuadroTexto 7">
            <a:hlinkClick r:id="rId7" action="ppaction://hlinksldjump"/>
          </p:cNvPr>
          <p:cNvSpPr txBox="1"/>
          <p:nvPr/>
        </p:nvSpPr>
        <p:spPr>
          <a:xfrm>
            <a:off x="833310" y="2830992"/>
            <a:ext cx="452398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</a:t>
            </a:r>
            <a:r>
              <a:rPr lang="es-ES" sz="2800" dirty="0" err="1"/>
              <a:t>T</a:t>
            </a:r>
            <a:r>
              <a:rPr lang="es-ES" sz="2800" dirty="0" err="1" smtClean="0"/>
              <a:t>eamworking</a:t>
            </a:r>
            <a:r>
              <a:rPr lang="es-ES" sz="2800" dirty="0" smtClean="0"/>
              <a:t> </a:t>
            </a:r>
            <a:r>
              <a:rPr lang="es-ES" sz="2800" dirty="0" err="1" smtClean="0"/>
              <a:t>capacity</a:t>
            </a:r>
            <a:endParaRPr lang="es-ES" sz="2800" dirty="0"/>
          </a:p>
        </p:txBody>
      </p:sp>
      <p:sp>
        <p:nvSpPr>
          <p:cNvPr id="9" name="CuadroTexto 8">
            <a:hlinkClick r:id="rId8" action="ppaction://hlinksldjump"/>
          </p:cNvPr>
          <p:cNvSpPr txBox="1"/>
          <p:nvPr/>
        </p:nvSpPr>
        <p:spPr>
          <a:xfrm>
            <a:off x="862805" y="3513970"/>
            <a:ext cx="521035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Living and </a:t>
            </a:r>
            <a:r>
              <a:rPr lang="es-ES" sz="2800" dirty="0" err="1" smtClean="0"/>
              <a:t>sharing</a:t>
            </a:r>
            <a:r>
              <a:rPr lang="es-ES" sz="2800" dirty="0" smtClean="0"/>
              <a:t> spirituality</a:t>
            </a:r>
            <a:endParaRPr lang="es-ES" sz="2800" dirty="0"/>
          </a:p>
        </p:txBody>
      </p:sp>
      <p:sp>
        <p:nvSpPr>
          <p:cNvPr id="10" name="CuadroTexto 9">
            <a:hlinkClick r:id="rId9" action="ppaction://hlinksldjump"/>
          </p:cNvPr>
          <p:cNvSpPr txBox="1"/>
          <p:nvPr/>
        </p:nvSpPr>
        <p:spPr>
          <a:xfrm>
            <a:off x="7529431" y="795979"/>
            <a:ext cx="424346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</a:t>
            </a:r>
            <a:endParaRPr lang="es-ES" sz="2800" dirty="0"/>
          </a:p>
        </p:txBody>
      </p:sp>
      <p:sp>
        <p:nvSpPr>
          <p:cNvPr id="11" name="CuadroTexto 10">
            <a:hlinkClick r:id="rId10" action="ppaction://hlinksldjump"/>
          </p:cNvPr>
          <p:cNvSpPr txBox="1"/>
          <p:nvPr/>
        </p:nvSpPr>
        <p:spPr>
          <a:xfrm>
            <a:off x="862805" y="4879926"/>
            <a:ext cx="499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</a:t>
            </a:r>
            <a:r>
              <a:rPr lang="es-ES" sz="2800" dirty="0" err="1"/>
              <a:t>O</a:t>
            </a:r>
            <a:r>
              <a:rPr lang="es-ES" sz="2800" dirty="0" err="1" smtClean="0"/>
              <a:t>pting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 </a:t>
            </a:r>
            <a:r>
              <a:rPr lang="es-ES" sz="2800" dirty="0" err="1" smtClean="0"/>
              <a:t>Association</a:t>
            </a:r>
            <a:endParaRPr lang="es-ES" sz="2800" dirty="0"/>
          </a:p>
        </p:txBody>
      </p:sp>
      <p:sp>
        <p:nvSpPr>
          <p:cNvPr id="12" name="CuadroTexto 11">
            <a:hlinkClick r:id="rId11" action="ppaction://hlinksldjump"/>
          </p:cNvPr>
          <p:cNvSpPr txBox="1"/>
          <p:nvPr/>
        </p:nvSpPr>
        <p:spPr>
          <a:xfrm>
            <a:off x="7499004" y="99080"/>
            <a:ext cx="427389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</a:t>
            </a:r>
            <a:endParaRPr lang="es-ES" sz="2800" dirty="0"/>
          </a:p>
        </p:txBody>
      </p:sp>
      <p:sp>
        <p:nvSpPr>
          <p:cNvPr id="13" name="CuadroTexto 12">
            <a:hlinkClick r:id="rId12" action="ppaction://hlinksldjump"/>
          </p:cNvPr>
          <p:cNvSpPr txBox="1"/>
          <p:nvPr/>
        </p:nvSpPr>
        <p:spPr>
          <a:xfrm>
            <a:off x="862805" y="4196948"/>
            <a:ext cx="332345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</a:t>
            </a:r>
            <a:r>
              <a:rPr lang="es-ES" sz="2800" dirty="0" err="1" smtClean="0"/>
              <a:t>Humble</a:t>
            </a:r>
            <a:r>
              <a:rPr lang="es-ES" sz="2800" dirty="0" smtClean="0"/>
              <a:t> </a:t>
            </a:r>
            <a:r>
              <a:rPr lang="es-ES" sz="2800" dirty="0" err="1" smtClean="0"/>
              <a:t>coherence</a:t>
            </a:r>
            <a:endParaRPr lang="es-ES" sz="2800" dirty="0"/>
          </a:p>
        </p:txBody>
      </p:sp>
      <p:sp>
        <p:nvSpPr>
          <p:cNvPr id="14" name="CuadroTexto 13">
            <a:hlinkClick r:id="rId13" action="ppaction://hlinksldjump"/>
          </p:cNvPr>
          <p:cNvSpPr txBox="1"/>
          <p:nvPr/>
        </p:nvSpPr>
        <p:spPr>
          <a:xfrm>
            <a:off x="866157" y="5562904"/>
            <a:ext cx="367578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Fraternal and inclusive</a:t>
            </a:r>
            <a:endParaRPr lang="es-ES" sz="2800" dirty="0"/>
          </a:p>
        </p:txBody>
      </p:sp>
      <p:sp>
        <p:nvSpPr>
          <p:cNvPr id="15" name="CuadroTexto 14">
            <a:hlinkClick r:id="rId14" action="ppaction://hlinksldjump"/>
          </p:cNvPr>
          <p:cNvSpPr txBox="1"/>
          <p:nvPr/>
        </p:nvSpPr>
        <p:spPr>
          <a:xfrm>
            <a:off x="887628" y="782058"/>
            <a:ext cx="595357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</a:t>
            </a:r>
            <a:r>
              <a:rPr lang="en-US" sz="2800" dirty="0"/>
              <a:t>B</a:t>
            </a:r>
            <a:r>
              <a:rPr lang="en-US" sz="2800" dirty="0" smtClean="0"/>
              <a:t>e accompanied and accompany</a:t>
            </a:r>
            <a:endParaRPr lang="es-ES" sz="2800" dirty="0"/>
          </a:p>
        </p:txBody>
      </p:sp>
      <p:sp>
        <p:nvSpPr>
          <p:cNvPr id="16" name="CuadroTexto 15">
            <a:hlinkClick r:id="rId15" action="ppaction://hlinksldjump"/>
          </p:cNvPr>
          <p:cNvSpPr txBox="1"/>
          <p:nvPr/>
        </p:nvSpPr>
        <p:spPr>
          <a:xfrm>
            <a:off x="862806" y="6245880"/>
            <a:ext cx="534030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</a:t>
            </a:r>
            <a:r>
              <a:rPr lang="es-ES" sz="2800" dirty="0" err="1" smtClean="0"/>
              <a:t>Promotes</a:t>
            </a:r>
            <a:r>
              <a:rPr lang="es-ES" sz="2800" dirty="0" smtClean="0"/>
              <a:t> </a:t>
            </a:r>
            <a:r>
              <a:rPr lang="es-ES" sz="2800" dirty="0" err="1" smtClean="0"/>
              <a:t>faith</a:t>
            </a:r>
            <a:r>
              <a:rPr lang="es-ES" sz="2800" dirty="0" smtClean="0"/>
              <a:t>-culture dialogue</a:t>
            </a:r>
            <a:endParaRPr lang="es-ES" sz="2800" dirty="0"/>
          </a:p>
        </p:txBody>
      </p:sp>
      <p:sp>
        <p:nvSpPr>
          <p:cNvPr id="18" name="Botón de acción: Personalizar 17">
            <a:hlinkClick r:id="" action="ppaction://noaction" highlightClick="1"/>
          </p:cNvPr>
          <p:cNvSpPr/>
          <p:nvPr/>
        </p:nvSpPr>
        <p:spPr>
          <a:xfrm>
            <a:off x="316705" y="91730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19" name="Botón de acción: Personalizar 18">
            <a:hlinkClick r:id="" action="ppaction://noaction" highlightClick="1"/>
          </p:cNvPr>
          <p:cNvSpPr/>
          <p:nvPr/>
        </p:nvSpPr>
        <p:spPr>
          <a:xfrm>
            <a:off x="301897" y="1461490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</a:p>
        </p:txBody>
      </p:sp>
      <p:sp>
        <p:nvSpPr>
          <p:cNvPr id="20" name="Botón de acción: Personalizar 19">
            <a:hlinkClick r:id="" action="ppaction://noaction" highlightClick="1"/>
          </p:cNvPr>
          <p:cNvSpPr/>
          <p:nvPr/>
        </p:nvSpPr>
        <p:spPr>
          <a:xfrm>
            <a:off x="301897" y="2146370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</a:p>
        </p:txBody>
      </p:sp>
      <p:sp>
        <p:nvSpPr>
          <p:cNvPr id="21" name="Botón de acción: Personalizar 20">
            <a:hlinkClick r:id="" action="ppaction://noaction" highlightClick="1"/>
          </p:cNvPr>
          <p:cNvSpPr/>
          <p:nvPr/>
        </p:nvSpPr>
        <p:spPr>
          <a:xfrm>
            <a:off x="301897" y="2831250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5</a:t>
            </a:r>
          </a:p>
        </p:txBody>
      </p:sp>
      <p:sp>
        <p:nvSpPr>
          <p:cNvPr id="22" name="Botón de acción: Personalizar 21">
            <a:hlinkClick r:id="" action="ppaction://noaction" highlightClick="1"/>
          </p:cNvPr>
          <p:cNvSpPr/>
          <p:nvPr/>
        </p:nvSpPr>
        <p:spPr>
          <a:xfrm>
            <a:off x="301897" y="3516130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6</a:t>
            </a:r>
          </a:p>
        </p:txBody>
      </p:sp>
      <p:sp>
        <p:nvSpPr>
          <p:cNvPr id="23" name="Botón de acción: Personalizar 22">
            <a:hlinkClick r:id="" action="ppaction://noaction" highlightClick="1"/>
          </p:cNvPr>
          <p:cNvSpPr/>
          <p:nvPr/>
        </p:nvSpPr>
        <p:spPr>
          <a:xfrm>
            <a:off x="6952905" y="806040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12</a:t>
            </a:r>
          </a:p>
        </p:txBody>
      </p:sp>
      <p:sp>
        <p:nvSpPr>
          <p:cNvPr id="24" name="Botón de acción: Personalizar 23">
            <a:hlinkClick r:id="" action="ppaction://noaction" highlightClick="1"/>
          </p:cNvPr>
          <p:cNvSpPr/>
          <p:nvPr/>
        </p:nvSpPr>
        <p:spPr>
          <a:xfrm>
            <a:off x="301897" y="4885890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8</a:t>
            </a:r>
          </a:p>
        </p:txBody>
      </p:sp>
      <p:sp>
        <p:nvSpPr>
          <p:cNvPr id="25" name="Botón de acción: Personalizar 24">
            <a:hlinkClick r:id="" action="ppaction://noaction" highlightClick="1"/>
          </p:cNvPr>
          <p:cNvSpPr/>
          <p:nvPr/>
        </p:nvSpPr>
        <p:spPr>
          <a:xfrm>
            <a:off x="6952905" y="85518"/>
            <a:ext cx="577492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11</a:t>
            </a:r>
          </a:p>
        </p:txBody>
      </p:sp>
      <p:sp>
        <p:nvSpPr>
          <p:cNvPr id="26" name="Botón de acción: Personalizar 25">
            <a:hlinkClick r:id="" action="ppaction://noaction" highlightClick="1"/>
          </p:cNvPr>
          <p:cNvSpPr/>
          <p:nvPr/>
        </p:nvSpPr>
        <p:spPr>
          <a:xfrm>
            <a:off x="301897" y="6255646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10</a:t>
            </a:r>
          </a:p>
        </p:txBody>
      </p:sp>
      <p:sp>
        <p:nvSpPr>
          <p:cNvPr id="27" name="Botón de acción: Personalizar 26">
            <a:hlinkClick r:id="" action="ppaction://noaction" highlightClick="1"/>
          </p:cNvPr>
          <p:cNvSpPr/>
          <p:nvPr/>
        </p:nvSpPr>
        <p:spPr>
          <a:xfrm>
            <a:off x="316705" y="776610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  <p:sp>
        <p:nvSpPr>
          <p:cNvPr id="28" name="Botón de acción: Personalizar 27">
            <a:hlinkClick r:id="" action="ppaction://noaction" highlightClick="1"/>
          </p:cNvPr>
          <p:cNvSpPr/>
          <p:nvPr/>
        </p:nvSpPr>
        <p:spPr>
          <a:xfrm>
            <a:off x="301897" y="5570770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9</a:t>
            </a:r>
          </a:p>
        </p:txBody>
      </p:sp>
      <p:sp>
        <p:nvSpPr>
          <p:cNvPr id="29" name="Botón de acción: Personalizar 28">
            <a:hlinkClick r:id="" action="ppaction://noaction" highlightClick="1"/>
          </p:cNvPr>
          <p:cNvSpPr/>
          <p:nvPr/>
        </p:nvSpPr>
        <p:spPr>
          <a:xfrm>
            <a:off x="301897" y="4201010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069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31578"/>
              </p:ext>
            </p:extLst>
          </p:nvPr>
        </p:nvGraphicFramePr>
        <p:xfrm>
          <a:off x="88490" y="71966"/>
          <a:ext cx="11965446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965446">
                  <a:extLst>
                    <a:ext uri="{9D8B030D-6E8A-4147-A177-3AD203B41FA5}">
                      <a16:colId xmlns:a16="http://schemas.microsoft.com/office/drawing/2014/main" val="4109552181"/>
                    </a:ext>
                  </a:extLst>
                </a:gridCol>
              </a:tblGrid>
              <a:tr h="38042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1. Be PROPHETIC with the POOR</a:t>
                      </a:r>
                      <a:endParaRPr lang="es-ES" sz="2800" dirty="0"/>
                    </a:p>
                  </a:txBody>
                  <a:tcPr anchor="ctr">
                    <a:solidFill>
                      <a:schemeClr val="accent5">
                        <a:lumMod val="75000"/>
                        <a:alpha val="1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79427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353664"/>
              </p:ext>
            </p:extLst>
          </p:nvPr>
        </p:nvGraphicFramePr>
        <p:xfrm>
          <a:off x="88490" y="655355"/>
          <a:ext cx="6121810" cy="22124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2922814870"/>
                    </a:ext>
                  </a:extLst>
                </a:gridCol>
              </a:tblGrid>
              <a:tr h="221241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CCFF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15382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464160"/>
              </p:ext>
            </p:extLst>
          </p:nvPr>
        </p:nvGraphicFramePr>
        <p:xfrm>
          <a:off x="88490" y="2943225"/>
          <a:ext cx="6121810" cy="621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621136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chemeClr val="bg1"/>
                          </a:solidFill>
                        </a:rPr>
                        <a:t>Examples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17739"/>
              </p:ext>
            </p:extLst>
          </p:nvPr>
        </p:nvGraphicFramePr>
        <p:xfrm>
          <a:off x="6311899" y="2946089"/>
          <a:ext cx="5742037" cy="6084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42037">
                  <a:extLst>
                    <a:ext uri="{9D8B030D-6E8A-4147-A177-3AD203B41FA5}">
                      <a16:colId xmlns:a16="http://schemas.microsoft.com/office/drawing/2014/main" val="2426642890"/>
                    </a:ext>
                  </a:extLst>
                </a:gridCol>
              </a:tblGrid>
              <a:tr h="608439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bg1"/>
                          </a:solidFill>
                        </a:rPr>
                        <a:t>Counter examples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3311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84631"/>
              </p:ext>
            </p:extLst>
          </p:nvPr>
        </p:nvGraphicFramePr>
        <p:xfrm>
          <a:off x="88490" y="3564360"/>
          <a:ext cx="6121810" cy="321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57316" y="3605100"/>
            <a:ext cx="60914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leaves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his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own comfort zone to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risk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being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in a project with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the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needy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s-E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learns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from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the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poor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b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sensitizes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his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students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to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the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plight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of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the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poor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s-E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networks with those who work for the poor.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He's a volunteer at some NGO.</a:t>
            </a:r>
          </a:p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His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community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welcomes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people in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need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…</a:t>
            </a:r>
            <a:endParaRPr lang="es-ES" sz="24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s-ES" sz="2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s-ES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825922"/>
              </p:ext>
            </p:extLst>
          </p:nvPr>
        </p:nvGraphicFramePr>
        <p:xfrm>
          <a:off x="6311900" y="3554528"/>
          <a:ext cx="5742036" cy="3210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036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350410" y="3640725"/>
            <a:ext cx="55564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does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not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understand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needs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of vulnerable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students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, and t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herefore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he does not get involved with them.</a:t>
            </a:r>
            <a:endParaRPr lang="es-E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He needs to be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comfortable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looks 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</a:rPr>
              <a:t>for the positions of power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worried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about his own career.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forgets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social dimensión…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32530" y="815103"/>
            <a:ext cx="6011095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find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direct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work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with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the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poor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search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with passion for those who are discarded.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listen and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pray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to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detect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new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needs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create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Arial Nova" panose="020B0504020202020204" pitchFamily="34" charset="0"/>
              </a:rPr>
              <a:t>new </a:t>
            </a:r>
            <a:r>
              <a:rPr lang="es-E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options</a:t>
            </a:r>
            <a:r>
              <a:rPr lang="es-ES" sz="20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for</a:t>
            </a:r>
            <a:r>
              <a:rPr lang="es-ES" sz="20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poor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practice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a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willingness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to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surrender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to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God’s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will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…</a:t>
            </a:r>
            <a:endParaRPr lang="es-ES" sz="20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5273">
            <a:off x="8873067" y="3047362"/>
            <a:ext cx="640820" cy="6408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6727">
            <a:off x="1998664" y="2958465"/>
            <a:ext cx="722736" cy="722736"/>
          </a:xfrm>
          <a:prstGeom prst="rect">
            <a:avLst/>
          </a:prstGeom>
        </p:spPr>
      </p:pic>
      <p:pic>
        <p:nvPicPr>
          <p:cNvPr id="1026" name="Picture 2" descr="Resultado de imagen de jesús y el joven ric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9126" y="650348"/>
            <a:ext cx="4252354" cy="222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9536" y="6306142"/>
            <a:ext cx="542553" cy="5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532042"/>
              </p:ext>
            </p:extLst>
          </p:nvPr>
        </p:nvGraphicFramePr>
        <p:xfrm>
          <a:off x="88490" y="71966"/>
          <a:ext cx="6121810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4109552181"/>
                    </a:ext>
                  </a:extLst>
                </a:gridCol>
              </a:tblGrid>
              <a:tr h="38042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2. Be ACCOMPANIED and ACCOMPANY</a:t>
                      </a:r>
                      <a:endParaRPr lang="es-ES" sz="2800" dirty="0"/>
                    </a:p>
                  </a:txBody>
                  <a:tcPr anchor="ctr">
                    <a:solidFill>
                      <a:schemeClr val="accent5">
                        <a:lumMod val="75000"/>
                        <a:alpha val="1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79427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353664"/>
              </p:ext>
            </p:extLst>
          </p:nvPr>
        </p:nvGraphicFramePr>
        <p:xfrm>
          <a:off x="88490" y="655355"/>
          <a:ext cx="6121810" cy="22124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2922814870"/>
                    </a:ext>
                  </a:extLst>
                </a:gridCol>
              </a:tblGrid>
              <a:tr h="221241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CCFF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15382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464160"/>
              </p:ext>
            </p:extLst>
          </p:nvPr>
        </p:nvGraphicFramePr>
        <p:xfrm>
          <a:off x="88490" y="2943225"/>
          <a:ext cx="6121810" cy="621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621136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chemeClr val="bg1"/>
                          </a:solidFill>
                        </a:rPr>
                        <a:t>Examples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17739"/>
              </p:ext>
            </p:extLst>
          </p:nvPr>
        </p:nvGraphicFramePr>
        <p:xfrm>
          <a:off x="6311899" y="2946089"/>
          <a:ext cx="5742037" cy="6084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42037">
                  <a:extLst>
                    <a:ext uri="{9D8B030D-6E8A-4147-A177-3AD203B41FA5}">
                      <a16:colId xmlns:a16="http://schemas.microsoft.com/office/drawing/2014/main" val="2426642890"/>
                    </a:ext>
                  </a:extLst>
                </a:gridCol>
              </a:tblGrid>
              <a:tr h="608439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bg1"/>
                          </a:solidFill>
                        </a:rPr>
                        <a:t>Counter examples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3311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84631"/>
              </p:ext>
            </p:extLst>
          </p:nvPr>
        </p:nvGraphicFramePr>
        <p:xfrm>
          <a:off x="88490" y="3564360"/>
          <a:ext cx="6121810" cy="321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57316" y="3576525"/>
            <a:ext cx="593868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He has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been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trained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about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accompaniment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He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renews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his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own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 Personal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Annual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Program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He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gives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people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 time; </a:t>
            </a:r>
            <a:r>
              <a:rPr lang="es-ES" sz="2300" dirty="0">
                <a:solidFill>
                  <a:schemeClr val="accent4">
                    <a:lumMod val="50000"/>
                  </a:schemeClr>
                </a:solidFill>
              </a:rPr>
              <a:t>h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e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is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available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He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helps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 to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train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other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Lasallians</a:t>
            </a:r>
            <a:r>
              <a:rPr lang="es-ES" sz="23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and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supports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 and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encourages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them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 in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these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endeavors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He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is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converted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 and he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feels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closer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 to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God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because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 he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is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helping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300" dirty="0" err="1" smtClean="0">
                <a:solidFill>
                  <a:schemeClr val="accent4">
                    <a:lumMod val="50000"/>
                  </a:schemeClr>
                </a:solidFill>
              </a:rPr>
              <a:t>others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n-US" sz="2300" dirty="0" smtClean="0">
                <a:solidFill>
                  <a:schemeClr val="accent4">
                    <a:lumMod val="50000"/>
                  </a:schemeClr>
                </a:solidFill>
              </a:rPr>
              <a:t>He </a:t>
            </a:r>
            <a:r>
              <a:rPr lang="en-US" sz="2300" dirty="0">
                <a:solidFill>
                  <a:schemeClr val="accent4">
                    <a:lumMod val="50000"/>
                  </a:schemeClr>
                </a:solidFill>
              </a:rPr>
              <a:t>is involved in their ongoing formation.</a:t>
            </a:r>
            <a:r>
              <a:rPr lang="es-ES" sz="2300" dirty="0" smtClean="0">
                <a:solidFill>
                  <a:schemeClr val="accent4">
                    <a:lumMod val="50000"/>
                  </a:schemeClr>
                </a:solidFill>
              </a:rPr>
              <a:t>…</a:t>
            </a:r>
            <a:endParaRPr lang="es-ES" sz="2300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825922"/>
              </p:ext>
            </p:extLst>
          </p:nvPr>
        </p:nvGraphicFramePr>
        <p:xfrm>
          <a:off x="6311900" y="3554528"/>
          <a:ext cx="5742036" cy="3210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036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350410" y="3640725"/>
            <a:ext cx="55564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an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individualist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in decision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making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</a:rPr>
              <a:t>fears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</a:rPr>
              <a:t>being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</a:rPr>
              <a:t> vulnerable.</a:t>
            </a:r>
            <a:endParaRPr lang="es-ES" sz="2400" dirty="0"/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a moral-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religious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perfectionist.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lacks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intimacy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isolated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rejects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help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57317" y="759116"/>
            <a:ext cx="5938683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open </a:t>
            </a:r>
            <a:r>
              <a:rPr lang="es-ES" sz="2000" dirty="0">
                <a:solidFill>
                  <a:schemeClr val="bg1"/>
                </a:solidFill>
                <a:latin typeface="Arial Nova" panose="020B0504020202020204" pitchFamily="34" charset="0"/>
              </a:rPr>
              <a:t>to </a:t>
            </a:r>
            <a:r>
              <a:rPr lang="es-E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continue</a:t>
            </a:r>
            <a:r>
              <a:rPr lang="es-ES" sz="20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growth</a:t>
            </a:r>
            <a:r>
              <a:rPr lang="es-ES" sz="2000" dirty="0">
                <a:solidFill>
                  <a:schemeClr val="bg1"/>
                </a:solidFill>
                <a:latin typeface="Arial Nova" panose="020B0504020202020204" pitchFamily="34" charset="0"/>
              </a:rPr>
              <a:t> and </a:t>
            </a:r>
            <a:r>
              <a:rPr lang="es-E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maturity</a:t>
            </a:r>
            <a:r>
              <a:rPr lang="es-ES" sz="2000" dirty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be accompanied </a:t>
            </a:r>
            <a:r>
              <a:rPr lang="en-US" sz="2000" dirty="0">
                <a:solidFill>
                  <a:schemeClr val="bg1"/>
                </a:solidFill>
                <a:latin typeface="Arial Nova" panose="020B0504020202020204" pitchFamily="34" charset="0"/>
              </a:rPr>
              <a:t>in all facets of his life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. 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seek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to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renew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his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own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vocation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: </a:t>
            </a:r>
            <a:r>
              <a:rPr lang="en-US" sz="2000" dirty="0">
                <a:solidFill>
                  <a:schemeClr val="bg1"/>
                </a:solidFill>
                <a:latin typeface="Arial Nova" panose="020B0504020202020204" pitchFamily="34" charset="0"/>
              </a:rPr>
              <a:t>He is on a continuous pilgrimage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know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how to listen to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lives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of others.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be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ready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to accompany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other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people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…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5273">
            <a:off x="8873067" y="3047362"/>
            <a:ext cx="640820" cy="6408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6727">
            <a:off x="1998664" y="2958465"/>
            <a:ext cx="722736" cy="72273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1899" y="53994"/>
            <a:ext cx="5742037" cy="2807193"/>
          </a:xfrm>
          <a:prstGeom prst="rect">
            <a:avLst/>
          </a:prstGeom>
        </p:spPr>
      </p:pic>
      <p:pic>
        <p:nvPicPr>
          <p:cNvPr id="15" name="Imagen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9536" y="6306142"/>
            <a:ext cx="542553" cy="5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7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67781"/>
              </p:ext>
            </p:extLst>
          </p:nvPr>
        </p:nvGraphicFramePr>
        <p:xfrm>
          <a:off x="88490" y="71966"/>
          <a:ext cx="11965446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965446">
                  <a:extLst>
                    <a:ext uri="{9D8B030D-6E8A-4147-A177-3AD203B41FA5}">
                      <a16:colId xmlns:a16="http://schemas.microsoft.com/office/drawing/2014/main" val="4109552181"/>
                    </a:ext>
                  </a:extLst>
                </a:gridCol>
              </a:tblGrid>
              <a:tr h="38042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3. TOTALLY HUMAN QUALITY</a:t>
                      </a:r>
                      <a:endParaRPr lang="es-ES" sz="2800" dirty="0"/>
                    </a:p>
                  </a:txBody>
                  <a:tcPr anchor="ctr">
                    <a:solidFill>
                      <a:schemeClr val="accent5">
                        <a:lumMod val="75000"/>
                        <a:alpha val="1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79427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353664"/>
              </p:ext>
            </p:extLst>
          </p:nvPr>
        </p:nvGraphicFramePr>
        <p:xfrm>
          <a:off x="88490" y="655355"/>
          <a:ext cx="6121810" cy="22124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2922814870"/>
                    </a:ext>
                  </a:extLst>
                </a:gridCol>
              </a:tblGrid>
              <a:tr h="221241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CCFF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15382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464160"/>
              </p:ext>
            </p:extLst>
          </p:nvPr>
        </p:nvGraphicFramePr>
        <p:xfrm>
          <a:off x="88490" y="2943225"/>
          <a:ext cx="6121810" cy="621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621136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chemeClr val="bg1"/>
                          </a:solidFill>
                        </a:rPr>
                        <a:t>Examples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17739"/>
              </p:ext>
            </p:extLst>
          </p:nvPr>
        </p:nvGraphicFramePr>
        <p:xfrm>
          <a:off x="6311899" y="2946089"/>
          <a:ext cx="5742037" cy="6084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42037">
                  <a:extLst>
                    <a:ext uri="{9D8B030D-6E8A-4147-A177-3AD203B41FA5}">
                      <a16:colId xmlns:a16="http://schemas.microsoft.com/office/drawing/2014/main" val="2426642890"/>
                    </a:ext>
                  </a:extLst>
                </a:gridCol>
              </a:tblGrid>
              <a:tr h="608439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bg1"/>
                          </a:solidFill>
                        </a:rPr>
                        <a:t>Counter examples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3311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84631"/>
              </p:ext>
            </p:extLst>
          </p:nvPr>
        </p:nvGraphicFramePr>
        <p:xfrm>
          <a:off x="88490" y="3564360"/>
          <a:ext cx="6121810" cy="321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57316" y="3605100"/>
            <a:ext cx="5938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participates openly in community meetings.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initiates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relationships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communicates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feelings in prayer.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recognizes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one's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own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talents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talks about his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own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shortcomings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or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limitations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is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passionate about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the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mission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…</a:t>
            </a:r>
            <a:endParaRPr lang="es-ES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825922"/>
              </p:ext>
            </p:extLst>
          </p:nvPr>
        </p:nvGraphicFramePr>
        <p:xfrm>
          <a:off x="6311900" y="3554528"/>
          <a:ext cx="5742036" cy="3210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036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350409" y="3640725"/>
            <a:ext cx="55175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avoids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social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interaction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He is locked into the rational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follows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</a:rPr>
              <a:t>the monastic model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finds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community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as a refuge from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world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always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in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his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room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  <a:endParaRPr lang="es-E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57316" y="639243"/>
            <a:ext cx="5938683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Capacity for:</a:t>
            </a:r>
          </a:p>
          <a:p>
            <a:r>
              <a:rPr lang="es-ES" sz="2000" dirty="0">
                <a:solidFill>
                  <a:schemeClr val="bg1"/>
                </a:solidFill>
                <a:latin typeface="Arial Nova" panose="020B0504020202020204" pitchFamily="34" charset="0"/>
              </a:rPr>
              <a:t>-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Talking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about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one's</a:t>
            </a:r>
            <a:r>
              <a:rPr lang="es-ES" sz="20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life</a:t>
            </a:r>
            <a:r>
              <a:rPr lang="es-ES" sz="2000" dirty="0">
                <a:solidFill>
                  <a:schemeClr val="bg1"/>
                </a:solidFill>
                <a:latin typeface="Arial Nova" panose="020B0504020202020204" pitchFamily="34" charset="0"/>
              </a:rPr>
              <a:t>, </a:t>
            </a:r>
            <a:r>
              <a:rPr lang="es-E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one's</a:t>
            </a:r>
            <a:r>
              <a:rPr lang="es-ES" sz="20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experiences</a:t>
            </a:r>
            <a:r>
              <a:rPr lang="es-ES" sz="2000" dirty="0">
                <a:solidFill>
                  <a:schemeClr val="bg1"/>
                </a:solidFill>
                <a:latin typeface="Arial Nova" panose="020B0504020202020204" pitchFamily="34" charset="0"/>
              </a:rPr>
              <a:t>,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-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Expressing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emotions, emotional intelligence,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-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Communicating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empathy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, acceptance...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-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Speaking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clearly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and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honestly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,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-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Flexibility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in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relationships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…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5273">
            <a:off x="8873067" y="3047362"/>
            <a:ext cx="640820" cy="6408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6727">
            <a:off x="1998664" y="2958465"/>
            <a:ext cx="722736" cy="72273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1899" y="658760"/>
            <a:ext cx="4326604" cy="2209011"/>
          </a:xfrm>
          <a:prstGeom prst="rect">
            <a:avLst/>
          </a:prstGeom>
        </p:spPr>
      </p:pic>
      <p:pic>
        <p:nvPicPr>
          <p:cNvPr id="15" name="Imagen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9536" y="6306142"/>
            <a:ext cx="542553" cy="5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2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686231"/>
              </p:ext>
            </p:extLst>
          </p:nvPr>
        </p:nvGraphicFramePr>
        <p:xfrm>
          <a:off x="88490" y="71966"/>
          <a:ext cx="6121810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4109552181"/>
                    </a:ext>
                  </a:extLst>
                </a:gridCol>
              </a:tblGrid>
              <a:tr h="38042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4. CREATIVE FIDELITY</a:t>
                      </a:r>
                      <a:endParaRPr lang="es-ES" sz="2800" dirty="0"/>
                    </a:p>
                  </a:txBody>
                  <a:tcPr anchor="ctr">
                    <a:solidFill>
                      <a:schemeClr val="accent5">
                        <a:lumMod val="75000"/>
                        <a:alpha val="1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79427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353664"/>
              </p:ext>
            </p:extLst>
          </p:nvPr>
        </p:nvGraphicFramePr>
        <p:xfrm>
          <a:off x="88490" y="655355"/>
          <a:ext cx="6121810" cy="22124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2922814870"/>
                    </a:ext>
                  </a:extLst>
                </a:gridCol>
              </a:tblGrid>
              <a:tr h="221241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CCFF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15382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464160"/>
              </p:ext>
            </p:extLst>
          </p:nvPr>
        </p:nvGraphicFramePr>
        <p:xfrm>
          <a:off x="88490" y="2943225"/>
          <a:ext cx="6121810" cy="621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621136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chemeClr val="bg1"/>
                          </a:solidFill>
                        </a:rPr>
                        <a:t>Examples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644997"/>
              </p:ext>
            </p:extLst>
          </p:nvPr>
        </p:nvGraphicFramePr>
        <p:xfrm>
          <a:off x="6311899" y="3187389"/>
          <a:ext cx="5742037" cy="6084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42037">
                  <a:extLst>
                    <a:ext uri="{9D8B030D-6E8A-4147-A177-3AD203B41FA5}">
                      <a16:colId xmlns:a16="http://schemas.microsoft.com/office/drawing/2014/main" val="2426642890"/>
                    </a:ext>
                  </a:extLst>
                </a:gridCol>
              </a:tblGrid>
              <a:tr h="608439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bg1"/>
                          </a:solidFill>
                        </a:rPr>
                        <a:t>Counter examples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3311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84631"/>
              </p:ext>
            </p:extLst>
          </p:nvPr>
        </p:nvGraphicFramePr>
        <p:xfrm>
          <a:off x="88490" y="3564360"/>
          <a:ext cx="6121810" cy="321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57316" y="3605100"/>
            <a:ext cx="5938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knows how to pick the most authentic things from the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past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He can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</a:rPr>
              <a:t>meet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 new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</a:rPr>
              <a:t>needs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 and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</a:rPr>
              <a:t>still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</a:rPr>
              <a:t>respect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</a:rPr>
              <a:t>the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</a:rPr>
              <a:t>tradition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s-ES" sz="2400" dirty="0"/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renews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reforms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refounds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with prophetic vision.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The moments of crisis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stimulate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him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…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08113"/>
              </p:ext>
            </p:extLst>
          </p:nvPr>
        </p:nvGraphicFramePr>
        <p:xfrm>
          <a:off x="6311900" y="3789455"/>
          <a:ext cx="5742036" cy="2975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036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297513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350410" y="3907425"/>
            <a:ext cx="55564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concerned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only with preserving the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inheritance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received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just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pilgrim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to the past.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Comfortable with mere repetition.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takes over the mission.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suspicious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inhibits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changes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feels incompetent...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57316" y="596464"/>
            <a:ext cx="5938683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innovative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apostolic initiatives.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</a:t>
            </a:r>
            <a:r>
              <a:rPr lang="es-E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r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eturns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to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the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roots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of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the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charism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in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order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to go beyond the current status.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find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new places, new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opportunities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to be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present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as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Brothers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have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visions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, dreams.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be a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pilgrim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…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5273">
            <a:off x="8873067" y="3288662"/>
            <a:ext cx="640820" cy="6408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6727">
            <a:off x="1998664" y="2958465"/>
            <a:ext cx="722736" cy="72273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3562" y="-17505"/>
            <a:ext cx="4549138" cy="3204893"/>
          </a:xfrm>
          <a:prstGeom prst="rect">
            <a:avLst/>
          </a:prstGeom>
        </p:spPr>
      </p:pic>
      <p:pic>
        <p:nvPicPr>
          <p:cNvPr id="15" name="Imagen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9536" y="6306142"/>
            <a:ext cx="542553" cy="5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6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546434"/>
              </p:ext>
            </p:extLst>
          </p:nvPr>
        </p:nvGraphicFramePr>
        <p:xfrm>
          <a:off x="88490" y="71966"/>
          <a:ext cx="6121810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4109552181"/>
                    </a:ext>
                  </a:extLst>
                </a:gridCol>
              </a:tblGrid>
              <a:tr h="38042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5. </a:t>
                      </a:r>
                      <a:r>
                        <a:rPr lang="es-ES" sz="2800" baseline="0" dirty="0" smtClean="0"/>
                        <a:t>TEAMWORKING</a:t>
                      </a:r>
                      <a:r>
                        <a:rPr lang="es-ES" sz="2800" dirty="0" smtClean="0"/>
                        <a:t> CAPACITY</a:t>
                      </a:r>
                      <a:endParaRPr lang="es-ES" sz="2800" dirty="0"/>
                    </a:p>
                  </a:txBody>
                  <a:tcPr anchor="ctr">
                    <a:solidFill>
                      <a:schemeClr val="accent5">
                        <a:lumMod val="75000"/>
                        <a:alpha val="1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79427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353664"/>
              </p:ext>
            </p:extLst>
          </p:nvPr>
        </p:nvGraphicFramePr>
        <p:xfrm>
          <a:off x="88490" y="655355"/>
          <a:ext cx="6121810" cy="22124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2922814870"/>
                    </a:ext>
                  </a:extLst>
                </a:gridCol>
              </a:tblGrid>
              <a:tr h="221241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CCFF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15382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464160"/>
              </p:ext>
            </p:extLst>
          </p:nvPr>
        </p:nvGraphicFramePr>
        <p:xfrm>
          <a:off x="88490" y="2943225"/>
          <a:ext cx="6121810" cy="621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621136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chemeClr val="bg1"/>
                          </a:solidFill>
                        </a:rPr>
                        <a:t>Examples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927221"/>
              </p:ext>
            </p:extLst>
          </p:nvPr>
        </p:nvGraphicFramePr>
        <p:xfrm>
          <a:off x="6311899" y="3619189"/>
          <a:ext cx="5742037" cy="6084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42037">
                  <a:extLst>
                    <a:ext uri="{9D8B030D-6E8A-4147-A177-3AD203B41FA5}">
                      <a16:colId xmlns:a16="http://schemas.microsoft.com/office/drawing/2014/main" val="2426642890"/>
                    </a:ext>
                  </a:extLst>
                </a:gridCol>
              </a:tblGrid>
              <a:tr h="608439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bg1"/>
                          </a:solidFill>
                        </a:rPr>
                        <a:t>Counter examples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3311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84631"/>
              </p:ext>
            </p:extLst>
          </p:nvPr>
        </p:nvGraphicFramePr>
        <p:xfrm>
          <a:off x="88490" y="3564360"/>
          <a:ext cx="6121810" cy="321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57316" y="3605100"/>
            <a:ext cx="5938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feels comfortable contributing as one of the group.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lives his responsibilities as a service.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exercises authority in an evangelical way.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is able to put his talents at the service of the group and community.</a:t>
            </a:r>
          </a:p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He doesn't mind being under the authority of a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lay person…</a:t>
            </a:r>
            <a:endParaRPr lang="es-ES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698435"/>
              </p:ext>
            </p:extLst>
          </p:nvPr>
        </p:nvGraphicFramePr>
        <p:xfrm>
          <a:off x="6311900" y="4229099"/>
          <a:ext cx="5742036" cy="2535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036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253549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350410" y="4351925"/>
            <a:ext cx="563737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takes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sole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ownership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of the mission.</a:t>
            </a:r>
          </a:p>
          <a:p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He has a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individualistic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r>
              <a:rPr lang="es-ES" sz="235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all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times.</a:t>
            </a:r>
          </a:p>
          <a:p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loves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hierarchical model.</a:t>
            </a:r>
          </a:p>
          <a:p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protects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his talents.</a:t>
            </a:r>
          </a:p>
          <a:p>
            <a:r>
              <a:rPr lang="en-US" sz="235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n-US" sz="2350" dirty="0">
                <a:solidFill>
                  <a:schemeClr val="bg2">
                    <a:lumMod val="50000"/>
                  </a:schemeClr>
                </a:solidFill>
              </a:rPr>
              <a:t>downplays the importance of </a:t>
            </a:r>
            <a:r>
              <a:rPr lang="en-US" sz="2350" dirty="0" smtClean="0">
                <a:solidFill>
                  <a:schemeClr val="bg2">
                    <a:lumMod val="50000"/>
                  </a:schemeClr>
                </a:solidFill>
              </a:rPr>
              <a:t>community. </a:t>
            </a:r>
          </a:p>
          <a:p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350" dirty="0" err="1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es-ES" sz="235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impatient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  <a:endParaRPr lang="en-US" sz="235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57316" y="866663"/>
            <a:ext cx="5938683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be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able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to lead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collaborative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projects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be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able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to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delegate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and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respect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subsidiarity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seek cooperation and be collegial </a:t>
            </a:r>
            <a:r>
              <a:rPr lang="en-US" sz="2000" dirty="0">
                <a:solidFill>
                  <a:schemeClr val="bg1"/>
                </a:solidFill>
                <a:latin typeface="Arial Nova" panose="020B0504020202020204" pitchFamily="34" charset="0"/>
              </a:rPr>
              <a:t>in all projects.</a:t>
            </a:r>
            <a:endParaRPr lang="es-ES" sz="2000" dirty="0" smtClean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collaborate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in projects and initiatives of others.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work </a:t>
            </a:r>
            <a:r>
              <a:rPr lang="en-US" sz="2000" dirty="0">
                <a:solidFill>
                  <a:schemeClr val="bg1"/>
                </a:solidFill>
                <a:latin typeface="Arial Nova" panose="020B0504020202020204" pitchFamily="34" charset="0"/>
              </a:rPr>
              <a:t>for peace, coexistence and </a:t>
            </a:r>
            <a:r>
              <a:rPr lang="en-U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harmony…</a:t>
            </a:r>
            <a:endParaRPr lang="es-ES" sz="2000" dirty="0" smtClean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5273">
            <a:off x="8873067" y="3720462"/>
            <a:ext cx="640820" cy="6408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6727">
            <a:off x="1998664" y="2958465"/>
            <a:ext cx="722736" cy="72273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1899" y="5869"/>
            <a:ext cx="5765801" cy="3594069"/>
          </a:xfrm>
          <a:prstGeom prst="rect">
            <a:avLst/>
          </a:prstGeom>
        </p:spPr>
      </p:pic>
      <p:pic>
        <p:nvPicPr>
          <p:cNvPr id="15" name="Imagen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9536" y="6306142"/>
            <a:ext cx="542553" cy="5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0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712466"/>
              </p:ext>
            </p:extLst>
          </p:nvPr>
        </p:nvGraphicFramePr>
        <p:xfrm>
          <a:off x="88490" y="71966"/>
          <a:ext cx="9075175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075175">
                  <a:extLst>
                    <a:ext uri="{9D8B030D-6E8A-4147-A177-3AD203B41FA5}">
                      <a16:colId xmlns:a16="http://schemas.microsoft.com/office/drawing/2014/main" val="4109552181"/>
                    </a:ext>
                  </a:extLst>
                </a:gridCol>
              </a:tblGrid>
              <a:tr h="38042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6. LIVING AND SHARING SPIRITUALITY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  <a:alpha val="1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79427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353664"/>
              </p:ext>
            </p:extLst>
          </p:nvPr>
        </p:nvGraphicFramePr>
        <p:xfrm>
          <a:off x="88490" y="655355"/>
          <a:ext cx="6121810" cy="22124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2922814870"/>
                    </a:ext>
                  </a:extLst>
                </a:gridCol>
              </a:tblGrid>
              <a:tr h="221241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CCFF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15382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464160"/>
              </p:ext>
            </p:extLst>
          </p:nvPr>
        </p:nvGraphicFramePr>
        <p:xfrm>
          <a:off x="88490" y="2943225"/>
          <a:ext cx="6121810" cy="621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621136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chemeClr val="bg1"/>
                          </a:solidFill>
                        </a:rPr>
                        <a:t>Examples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905136"/>
              </p:ext>
            </p:extLst>
          </p:nvPr>
        </p:nvGraphicFramePr>
        <p:xfrm>
          <a:off x="6311899" y="3290225"/>
          <a:ext cx="5742037" cy="6084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42037">
                  <a:extLst>
                    <a:ext uri="{9D8B030D-6E8A-4147-A177-3AD203B41FA5}">
                      <a16:colId xmlns:a16="http://schemas.microsoft.com/office/drawing/2014/main" val="2426642890"/>
                    </a:ext>
                  </a:extLst>
                </a:gridCol>
              </a:tblGrid>
              <a:tr h="608439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bg1"/>
                          </a:solidFill>
                        </a:rPr>
                        <a:t>Counter examples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3311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84631"/>
              </p:ext>
            </p:extLst>
          </p:nvPr>
        </p:nvGraphicFramePr>
        <p:xfrm>
          <a:off x="88490" y="3564360"/>
          <a:ext cx="6121810" cy="321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57316" y="3605100"/>
            <a:ext cx="5938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He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</a:rPr>
              <a:t>takes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 times to prepare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</a:rPr>
              <a:t>the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</a:rPr>
              <a:t>community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</a:rPr>
              <a:t>prayer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He shares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</a:rPr>
              <a:t>his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</a:rPr>
              <a:t>spirituality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 at comunal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</a:rPr>
              <a:t>prayer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 and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</a:rPr>
              <a:t>community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 meetings.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makes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up new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psalms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and prayers.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remains active in his own theological and biblical formation.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</a:rPr>
              <a:t>speaks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 and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</a:rPr>
              <a:t>accepts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</a:rPr>
              <a:t>his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limitations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…</a:t>
            </a:r>
            <a:endParaRPr lang="es-E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891176"/>
              </p:ext>
            </p:extLst>
          </p:nvPr>
        </p:nvGraphicFramePr>
        <p:xfrm>
          <a:off x="6311900" y="3926989"/>
          <a:ext cx="5742036" cy="2808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036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280810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334357" y="3956621"/>
            <a:ext cx="55564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focuses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on devotions and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rituals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only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repetitive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and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stuck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in spiritual expression.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workaholic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has a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weak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spirituality.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superficial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s-E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derelict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in spiritual practices...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57316" y="639244"/>
            <a:ext cx="5938683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have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a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rich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inner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life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facilitate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the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spiritual animation of groups.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prepare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creative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liturgies.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express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one’s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spirituality</a:t>
            </a:r>
            <a:r>
              <a:rPr lang="es-ES" sz="2000" dirty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endParaRPr lang="es-ES" sz="20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share </a:t>
            </a:r>
            <a:r>
              <a:rPr lang="es-E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L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asallian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spirituality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in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ministry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share the mystique of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the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everyday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…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6727">
            <a:off x="1998664" y="2958465"/>
            <a:ext cx="722736" cy="72273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264" y="-159741"/>
            <a:ext cx="3054555" cy="3719755"/>
          </a:xfrm>
          <a:prstGeom prst="rect">
            <a:avLst/>
          </a:prstGeom>
        </p:spPr>
      </p:pic>
      <p:pic>
        <p:nvPicPr>
          <p:cNvPr id="15" name="Imagen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9536" y="6306142"/>
            <a:ext cx="542553" cy="5425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5273">
            <a:off x="8792175" y="3371174"/>
            <a:ext cx="640820" cy="64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7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705327"/>
              </p:ext>
            </p:extLst>
          </p:nvPr>
        </p:nvGraphicFramePr>
        <p:xfrm>
          <a:off x="88490" y="71966"/>
          <a:ext cx="6121810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4109552181"/>
                    </a:ext>
                  </a:extLst>
                </a:gridCol>
              </a:tblGrid>
              <a:tr h="38042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7. HUMBLE COHERENCE</a:t>
                      </a:r>
                      <a:endParaRPr lang="es-ES" sz="2800" dirty="0"/>
                    </a:p>
                  </a:txBody>
                  <a:tcPr anchor="ctr">
                    <a:solidFill>
                      <a:schemeClr val="accent5">
                        <a:lumMod val="75000"/>
                        <a:alpha val="1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79427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353664"/>
              </p:ext>
            </p:extLst>
          </p:nvPr>
        </p:nvGraphicFramePr>
        <p:xfrm>
          <a:off x="88490" y="655355"/>
          <a:ext cx="6121810" cy="22124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2922814870"/>
                    </a:ext>
                  </a:extLst>
                </a:gridCol>
              </a:tblGrid>
              <a:tr h="221241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CCFF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15382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464160"/>
              </p:ext>
            </p:extLst>
          </p:nvPr>
        </p:nvGraphicFramePr>
        <p:xfrm>
          <a:off x="88490" y="2943225"/>
          <a:ext cx="6121810" cy="621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621136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chemeClr val="bg1"/>
                          </a:solidFill>
                        </a:rPr>
                        <a:t>Examples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644997"/>
              </p:ext>
            </p:extLst>
          </p:nvPr>
        </p:nvGraphicFramePr>
        <p:xfrm>
          <a:off x="6311899" y="3187389"/>
          <a:ext cx="5742037" cy="6084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42037">
                  <a:extLst>
                    <a:ext uri="{9D8B030D-6E8A-4147-A177-3AD203B41FA5}">
                      <a16:colId xmlns:a16="http://schemas.microsoft.com/office/drawing/2014/main" val="2426642890"/>
                    </a:ext>
                  </a:extLst>
                </a:gridCol>
              </a:tblGrid>
              <a:tr h="608439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bg1"/>
                          </a:solidFill>
                        </a:rPr>
                        <a:t>Counter examples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3311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84631"/>
              </p:ext>
            </p:extLst>
          </p:nvPr>
        </p:nvGraphicFramePr>
        <p:xfrm>
          <a:off x="88490" y="3564360"/>
          <a:ext cx="6121810" cy="321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57316" y="3605100"/>
            <a:ext cx="59386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gives witness to his vocation.</a:t>
            </a:r>
          </a:p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Is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a sign of the merciful presence.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listens to other people's lives, he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accepts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them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as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they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are.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accepts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moments of chaos as</a:t>
            </a:r>
          </a:p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opportunities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, as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signs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of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the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times…</a:t>
            </a:r>
          </a:p>
          <a:p>
            <a:endParaRPr lang="es-E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s-ES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08113"/>
              </p:ext>
            </p:extLst>
          </p:nvPr>
        </p:nvGraphicFramePr>
        <p:xfrm>
          <a:off x="6311900" y="3789455"/>
          <a:ext cx="5742036" cy="2975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036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297513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350410" y="3907425"/>
            <a:ext cx="55564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acts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like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he has already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solved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his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life.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believes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that his vocation is first class and the rest second class.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narcissistic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and selfish.</a:t>
            </a:r>
          </a:p>
          <a:p>
            <a:r>
              <a:rPr lang="es-ES" sz="2400" dirty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</a:rPr>
              <a:t>doesn't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</a:rPr>
              <a:t>make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</a:rPr>
              <a:t>decisions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gets discouraged.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avoids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the hard questions...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57316" y="639244"/>
            <a:ext cx="5938683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live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his vows of poverty, celibacy and obedience with joy and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consistency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accept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decrease</a:t>
            </a:r>
            <a:r>
              <a:rPr lang="es-ES" sz="2000" dirty="0">
                <a:solidFill>
                  <a:schemeClr val="bg1"/>
                </a:solidFill>
                <a:latin typeface="Arial Nova" panose="020B0504020202020204" pitchFamily="34" charset="0"/>
              </a:rPr>
              <a:t> in </a:t>
            </a:r>
            <a:r>
              <a:rPr lang="es-E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numbers</a:t>
            </a:r>
            <a:r>
              <a:rPr lang="es-ES" sz="2000" dirty="0">
                <a:solidFill>
                  <a:schemeClr val="bg1"/>
                </a:solidFill>
                <a:latin typeface="Arial Nova" panose="020B0504020202020204" pitchFamily="34" charset="0"/>
              </a:rPr>
              <a:t>, in </a:t>
            </a:r>
            <a:r>
              <a:rPr lang="es-E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vitality</a:t>
            </a:r>
            <a:r>
              <a:rPr lang="es-ES" sz="2000" dirty="0">
                <a:solidFill>
                  <a:schemeClr val="bg1"/>
                </a:solidFill>
                <a:latin typeface="Arial Nova" panose="020B0504020202020204" pitchFamily="34" charset="0"/>
              </a:rPr>
              <a:t>, in </a:t>
            </a:r>
            <a:r>
              <a:rPr lang="es-E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presence</a:t>
            </a:r>
            <a:r>
              <a:rPr lang="es-ES" sz="2000" dirty="0">
                <a:solidFill>
                  <a:schemeClr val="bg1"/>
                </a:solidFill>
                <a:latin typeface="Arial Nova" panose="020B0504020202020204" pitchFamily="34" charset="0"/>
              </a:rPr>
              <a:t> of </a:t>
            </a:r>
            <a:r>
              <a:rPr lang="es-E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Religious</a:t>
            </a:r>
            <a:r>
              <a:rPr lang="es-ES" sz="20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Life</a:t>
            </a:r>
            <a:r>
              <a:rPr lang="es-ES" sz="2000" dirty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be responsible for his mission and assignments.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embrace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reality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and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develop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resilience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…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5273">
            <a:off x="8873067" y="3288662"/>
            <a:ext cx="640820" cy="6408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6727">
            <a:off x="1998664" y="2958465"/>
            <a:ext cx="722736" cy="72273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6935" y="0"/>
            <a:ext cx="5955064" cy="3086100"/>
          </a:xfrm>
          <a:prstGeom prst="rect">
            <a:avLst/>
          </a:prstGeom>
        </p:spPr>
      </p:pic>
      <p:pic>
        <p:nvPicPr>
          <p:cNvPr id="15" name="Imagen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9536" y="6306142"/>
            <a:ext cx="542553" cy="5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681059"/>
              </p:ext>
            </p:extLst>
          </p:nvPr>
        </p:nvGraphicFramePr>
        <p:xfrm>
          <a:off x="88490" y="71966"/>
          <a:ext cx="6121810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4109552181"/>
                    </a:ext>
                  </a:extLst>
                </a:gridCol>
              </a:tblGrid>
              <a:tr h="38042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8. OPTING </a:t>
                      </a:r>
                      <a:r>
                        <a:rPr lang="es-ES" sz="2800" dirty="0" err="1" smtClean="0"/>
                        <a:t>for</a:t>
                      </a:r>
                      <a:r>
                        <a:rPr lang="es-ES" sz="2800" dirty="0" smtClean="0"/>
                        <a:t> ASSOCIATION</a:t>
                      </a:r>
                      <a:endParaRPr lang="es-ES" sz="2800" dirty="0"/>
                    </a:p>
                  </a:txBody>
                  <a:tcPr anchor="ctr">
                    <a:solidFill>
                      <a:schemeClr val="accent5">
                        <a:lumMod val="75000"/>
                        <a:alpha val="1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79427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353664"/>
              </p:ext>
            </p:extLst>
          </p:nvPr>
        </p:nvGraphicFramePr>
        <p:xfrm>
          <a:off x="88490" y="655355"/>
          <a:ext cx="6121810" cy="22124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2922814870"/>
                    </a:ext>
                  </a:extLst>
                </a:gridCol>
              </a:tblGrid>
              <a:tr h="221241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CCFF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15382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464160"/>
              </p:ext>
            </p:extLst>
          </p:nvPr>
        </p:nvGraphicFramePr>
        <p:xfrm>
          <a:off x="88490" y="2943225"/>
          <a:ext cx="6121810" cy="621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621136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chemeClr val="bg1"/>
                          </a:solidFill>
                        </a:rPr>
                        <a:t>Examples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17739"/>
              </p:ext>
            </p:extLst>
          </p:nvPr>
        </p:nvGraphicFramePr>
        <p:xfrm>
          <a:off x="6311899" y="2946089"/>
          <a:ext cx="5742037" cy="6084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42037">
                  <a:extLst>
                    <a:ext uri="{9D8B030D-6E8A-4147-A177-3AD203B41FA5}">
                      <a16:colId xmlns:a16="http://schemas.microsoft.com/office/drawing/2014/main" val="2426642890"/>
                    </a:ext>
                  </a:extLst>
                </a:gridCol>
              </a:tblGrid>
              <a:tr h="608439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bg1"/>
                          </a:solidFill>
                        </a:rPr>
                        <a:t>Counter examples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3311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84631"/>
              </p:ext>
            </p:extLst>
          </p:nvPr>
        </p:nvGraphicFramePr>
        <p:xfrm>
          <a:off x="88490" y="3564360"/>
          <a:ext cx="6121810" cy="321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57316" y="3605100"/>
            <a:ext cx="59386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is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nvolved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in the formation of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Lasallians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is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committed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to the needy.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is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ready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to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accompany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others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encourages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the community to welcome lay people.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participates in mixed communities.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encourages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a Culture of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Vocation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involving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all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vocations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…</a:t>
            </a:r>
            <a:endParaRPr lang="es-ES" sz="2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s-ES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825922"/>
              </p:ext>
            </p:extLst>
          </p:nvPr>
        </p:nvGraphicFramePr>
        <p:xfrm>
          <a:off x="6311900" y="3554528"/>
          <a:ext cx="5742036" cy="3210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036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350410" y="3640725"/>
            <a:ext cx="5703526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reticent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with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Association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for fear of:</a:t>
            </a:r>
          </a:p>
          <a:p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losing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face.</a:t>
            </a:r>
          </a:p>
          <a:p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being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removed from one's status.</a:t>
            </a:r>
          </a:p>
          <a:p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change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embedded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in the successes of the past.</a:t>
            </a:r>
          </a:p>
          <a:p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not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able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to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read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signs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times.</a:t>
            </a:r>
          </a:p>
          <a:p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He only shares "work" with lay Lasallians...</a:t>
            </a:r>
            <a:endParaRPr lang="es-ES" sz="235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80053" y="599545"/>
            <a:ext cx="5938683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believe in a Church communion, community of communities.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trust in the capacities of the laity.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recognize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the contribution of the lay vocation.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esteem in his own vocation.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open to inter-</a:t>
            </a:r>
            <a:r>
              <a:rPr lang="en-U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congregationality</a:t>
            </a:r>
            <a:r>
              <a:rPr lang="en-U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live Association as the primary vow…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5273">
            <a:off x="8873067" y="3047362"/>
            <a:ext cx="640820" cy="6408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6727">
            <a:off x="1998664" y="2958465"/>
            <a:ext cx="722736" cy="72273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9700" y="15496"/>
            <a:ext cx="5417165" cy="2927729"/>
          </a:xfrm>
          <a:prstGeom prst="rect">
            <a:avLst/>
          </a:prstGeom>
        </p:spPr>
      </p:pic>
      <p:pic>
        <p:nvPicPr>
          <p:cNvPr id="16" name="Imagen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9536" y="6306142"/>
            <a:ext cx="542553" cy="5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1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404450"/>
              </p:ext>
            </p:extLst>
          </p:nvPr>
        </p:nvGraphicFramePr>
        <p:xfrm>
          <a:off x="88490" y="71966"/>
          <a:ext cx="6121810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4109552181"/>
                    </a:ext>
                  </a:extLst>
                </a:gridCol>
              </a:tblGrid>
              <a:tr h="38042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9. FRATERNAL</a:t>
                      </a:r>
                      <a:r>
                        <a:rPr lang="es-ES" sz="2800" baseline="0" dirty="0" smtClean="0"/>
                        <a:t> and INCLUSIVE</a:t>
                      </a:r>
                      <a:endParaRPr lang="es-ES" sz="2800" dirty="0" smtClean="0"/>
                    </a:p>
                  </a:txBody>
                  <a:tcPr anchor="ctr">
                    <a:solidFill>
                      <a:schemeClr val="accent5">
                        <a:lumMod val="75000"/>
                        <a:alpha val="1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79427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353664"/>
              </p:ext>
            </p:extLst>
          </p:nvPr>
        </p:nvGraphicFramePr>
        <p:xfrm>
          <a:off x="88490" y="655355"/>
          <a:ext cx="6121810" cy="22124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2922814870"/>
                    </a:ext>
                  </a:extLst>
                </a:gridCol>
              </a:tblGrid>
              <a:tr h="221241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CCFF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15382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464160"/>
              </p:ext>
            </p:extLst>
          </p:nvPr>
        </p:nvGraphicFramePr>
        <p:xfrm>
          <a:off x="88490" y="2943225"/>
          <a:ext cx="6121810" cy="621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621136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chemeClr val="bg1"/>
                          </a:solidFill>
                        </a:rPr>
                        <a:t>Examples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17739"/>
              </p:ext>
            </p:extLst>
          </p:nvPr>
        </p:nvGraphicFramePr>
        <p:xfrm>
          <a:off x="6311899" y="2946089"/>
          <a:ext cx="5742037" cy="6084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42037">
                  <a:extLst>
                    <a:ext uri="{9D8B030D-6E8A-4147-A177-3AD203B41FA5}">
                      <a16:colId xmlns:a16="http://schemas.microsoft.com/office/drawing/2014/main" val="2426642890"/>
                    </a:ext>
                  </a:extLst>
                </a:gridCol>
              </a:tblGrid>
              <a:tr h="608439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bg1"/>
                          </a:solidFill>
                        </a:rPr>
                        <a:t>Counter examples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3311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84631"/>
              </p:ext>
            </p:extLst>
          </p:nvPr>
        </p:nvGraphicFramePr>
        <p:xfrm>
          <a:off x="88490" y="3564360"/>
          <a:ext cx="6121810" cy="321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57316" y="3605100"/>
            <a:ext cx="5938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He's a member of a mixed community.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welcomes all kinds of people.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invites others to participate in community activities. 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knows how to get around socially.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participates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in other intentional faith communities. 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generates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ecclesiality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…</a:t>
            </a:r>
            <a:endParaRPr lang="es-ES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825922"/>
              </p:ext>
            </p:extLst>
          </p:nvPr>
        </p:nvGraphicFramePr>
        <p:xfrm>
          <a:off x="6311900" y="3554528"/>
          <a:ext cx="5742036" cy="3210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036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350410" y="3640725"/>
            <a:ext cx="5556455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dirty="0" smtClean="0">
                <a:solidFill>
                  <a:schemeClr val="bg2">
                    <a:lumMod val="50000"/>
                  </a:schemeClr>
                </a:solidFill>
              </a:rPr>
              <a:t>Their personal needs always take precedence over the needs of the community.</a:t>
            </a:r>
          </a:p>
          <a:p>
            <a:r>
              <a:rPr lang="es-ES" sz="2300" dirty="0" smtClean="0">
                <a:solidFill>
                  <a:schemeClr val="bg2">
                    <a:lumMod val="50000"/>
                  </a:schemeClr>
                </a:solidFill>
              </a:rPr>
              <a:t>He's looking to keep his privileges.</a:t>
            </a:r>
          </a:p>
          <a:p>
            <a:r>
              <a:rPr lang="es-ES" sz="2300" dirty="0" smtClean="0">
                <a:solidFill>
                  <a:schemeClr val="bg2">
                    <a:lumMod val="50000"/>
                  </a:schemeClr>
                </a:solidFill>
              </a:rPr>
              <a:t>He feels better in </a:t>
            </a:r>
            <a:r>
              <a:rPr lang="es-ES" sz="2300" dirty="0" err="1" smtClean="0">
                <a:solidFill>
                  <a:schemeClr val="bg2">
                    <a:lumMod val="50000"/>
                  </a:schemeClr>
                </a:solidFill>
              </a:rPr>
              <a:t>closed</a:t>
            </a:r>
            <a:r>
              <a:rPr lang="es-ES" sz="2300" dirty="0" smtClean="0">
                <a:solidFill>
                  <a:schemeClr val="bg2">
                    <a:lumMod val="50000"/>
                  </a:schemeClr>
                </a:solidFill>
              </a:rPr>
              <a:t> and well-structured groups.</a:t>
            </a:r>
          </a:p>
          <a:p>
            <a:r>
              <a:rPr lang="es-ES" sz="23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300" dirty="0" err="1" smtClean="0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es-ES" sz="23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00" dirty="0" err="1" smtClean="0">
                <a:solidFill>
                  <a:schemeClr val="bg2">
                    <a:lumMod val="50000"/>
                  </a:schemeClr>
                </a:solidFill>
              </a:rPr>
              <a:t>too</a:t>
            </a:r>
            <a:r>
              <a:rPr lang="es-ES" sz="2300" dirty="0" smtClean="0">
                <a:solidFill>
                  <a:schemeClr val="bg2">
                    <a:lumMod val="50000"/>
                  </a:schemeClr>
                </a:solidFill>
              </a:rPr>
              <a:t> focused on work.</a:t>
            </a:r>
          </a:p>
          <a:p>
            <a:r>
              <a:rPr lang="es-ES" sz="2300" dirty="0" smtClean="0">
                <a:solidFill>
                  <a:schemeClr val="bg2">
                    <a:lumMod val="50000"/>
                  </a:schemeClr>
                </a:solidFill>
              </a:rPr>
              <a:t>He values the patriarchy...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57316" y="658294"/>
            <a:ext cx="5938683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believe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and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identify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with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community life.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be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proactive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in the community.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be able </a:t>
            </a:r>
            <a:r>
              <a:rPr lang="en-US" sz="2000" dirty="0">
                <a:solidFill>
                  <a:schemeClr val="bg1"/>
                </a:solidFill>
                <a:latin typeface="Arial Nova" panose="020B0504020202020204" pitchFamily="34" charset="0"/>
              </a:rPr>
              <a:t>to combine self-realization and give in to the needs of the community if necessary</a:t>
            </a:r>
            <a:r>
              <a:rPr lang="en-U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develop</a:t>
            </a:r>
            <a:r>
              <a:rPr lang="es-ES" sz="20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one's</a:t>
            </a:r>
            <a:r>
              <a:rPr lang="es-ES" sz="20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own</a:t>
            </a:r>
            <a:r>
              <a:rPr lang="es-ES" sz="20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rial Nova" panose="020B0504020202020204" pitchFamily="34" charset="0"/>
              </a:rPr>
              <a:t>feminine</a:t>
            </a:r>
            <a:r>
              <a:rPr lang="es-ES" sz="20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dimension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, </a:t>
            </a:r>
            <a:r>
              <a:rPr lang="en-US" sz="2000" dirty="0">
                <a:solidFill>
                  <a:schemeClr val="bg1"/>
                </a:solidFill>
                <a:latin typeface="Arial Nova" panose="020B0504020202020204" pitchFamily="34" charset="0"/>
              </a:rPr>
              <a:t>and </a:t>
            </a:r>
            <a:r>
              <a:rPr lang="en-U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sensitivity </a:t>
            </a:r>
            <a:r>
              <a:rPr lang="en-US" sz="2000" dirty="0">
                <a:solidFill>
                  <a:schemeClr val="bg1"/>
                </a:solidFill>
                <a:latin typeface="Arial Nova" panose="020B0504020202020204" pitchFamily="34" charset="0"/>
              </a:rPr>
              <a:t>to Lasallian </a:t>
            </a:r>
            <a:r>
              <a:rPr lang="en-U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women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…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5273">
            <a:off x="8873067" y="3047362"/>
            <a:ext cx="640820" cy="6408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6727">
            <a:off x="1998664" y="2958465"/>
            <a:ext cx="722736" cy="722736"/>
          </a:xfrm>
          <a:prstGeom prst="rect">
            <a:avLst/>
          </a:prstGeom>
        </p:spPr>
      </p:pic>
      <p:pic>
        <p:nvPicPr>
          <p:cNvPr id="15" name="Imagen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9536" y="6306142"/>
            <a:ext cx="542553" cy="54255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9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1899" y="0"/>
            <a:ext cx="5461000" cy="290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7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0" y="6162107"/>
            <a:ext cx="1203378" cy="546333"/>
          </a:xfrm>
          <a:prstGeom prst="rect">
            <a:avLst/>
          </a:prstGeom>
          <a:effectLst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140" y="1165168"/>
            <a:ext cx="2739676" cy="5692832"/>
          </a:xfrm>
          <a:prstGeom prst="rect">
            <a:avLst/>
          </a:prstGeom>
        </p:spPr>
      </p:pic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277278" y="141593"/>
            <a:ext cx="9588617" cy="6183007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s-ES" sz="3000" dirty="0" smtClean="0">
                <a:solidFill>
                  <a:schemeClr val="bg1"/>
                </a:solidFill>
              </a:rPr>
              <a:t>Saint John Baptist de La Salle designated 12 virtues to be a good </a:t>
            </a:r>
            <a:r>
              <a:rPr lang="es-ES" sz="3000" b="1" u="sng" dirty="0" smtClean="0">
                <a:solidFill>
                  <a:schemeClr val="bg1"/>
                </a:solidFill>
              </a:rPr>
              <a:t>teacher</a:t>
            </a:r>
            <a:r>
              <a:rPr lang="es-ES" sz="2100" dirty="0" smtClean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(they appear in 1711, in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Collection</a:t>
            </a:r>
            <a:r>
              <a:rPr lang="es-ES" dirty="0" smtClean="0">
                <a:solidFill>
                  <a:schemeClr val="bg1"/>
                </a:solidFill>
              </a:rPr>
              <a:t> and in 1720 in the Conduite des </a:t>
            </a:r>
            <a:r>
              <a:rPr lang="es-ES" dirty="0" err="1" smtClean="0">
                <a:solidFill>
                  <a:schemeClr val="bg1"/>
                </a:solidFill>
              </a:rPr>
              <a:t>Écoles</a:t>
            </a:r>
            <a:r>
              <a:rPr lang="es-ES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 algn="l">
              <a:buFontTx/>
              <a:buChar char="-"/>
            </a:pPr>
            <a:endParaRPr lang="es-ES" dirty="0">
              <a:solidFill>
                <a:schemeClr val="bg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s-ES" sz="31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Gravité</a:t>
            </a:r>
            <a:r>
              <a:rPr lang="es-ES" sz="31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es-ES" sz="31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Silence</a:t>
            </a:r>
            <a:endParaRPr lang="es-ES" sz="3100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s-ES" sz="31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Humility</a:t>
            </a:r>
            <a:endParaRPr lang="es-ES" sz="3100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s-ES" sz="31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Prudence</a:t>
            </a:r>
            <a:endParaRPr lang="es-ES" sz="3100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s-ES" sz="31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Sagesse</a:t>
            </a:r>
            <a:r>
              <a:rPr lang="es-ES" sz="31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es-ES" sz="31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Patience</a:t>
            </a:r>
            <a:endParaRPr lang="es-ES" sz="3100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s-ES" sz="31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Mesure</a:t>
            </a:r>
            <a:r>
              <a:rPr lang="es-ES" sz="3100" dirty="0">
                <a:solidFill>
                  <a:schemeClr val="bg1"/>
                </a:solidFill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es-ES" sz="31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Douceur</a:t>
            </a:r>
            <a:r>
              <a:rPr lang="es-ES" sz="31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es-ES" sz="31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Zéle</a:t>
            </a:r>
            <a:endParaRPr lang="es-ES" sz="3100" dirty="0" smtClean="0">
              <a:solidFill>
                <a:schemeClr val="bg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s-ES" sz="31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Vigilance</a:t>
            </a:r>
            <a:endParaRPr lang="es-ES" sz="3100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s-ES" sz="31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Pieté</a:t>
            </a:r>
            <a:r>
              <a:rPr lang="es-ES" sz="31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es-ES" sz="3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Generosité</a:t>
            </a:r>
            <a:endParaRPr lang="es-ES" sz="31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590" y="1167252"/>
            <a:ext cx="4711410" cy="282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1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798056"/>
              </p:ext>
            </p:extLst>
          </p:nvPr>
        </p:nvGraphicFramePr>
        <p:xfrm>
          <a:off x="88490" y="71966"/>
          <a:ext cx="6528210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528210">
                  <a:extLst>
                    <a:ext uri="{9D8B030D-6E8A-4147-A177-3AD203B41FA5}">
                      <a16:colId xmlns:a16="http://schemas.microsoft.com/office/drawing/2014/main" val="4109552181"/>
                    </a:ext>
                  </a:extLst>
                </a:gridCol>
              </a:tblGrid>
              <a:tr h="38042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10. PROMOTES FAITH-CULTURE DIALOGUE</a:t>
                      </a:r>
                      <a:endParaRPr lang="es-ES" sz="2800" dirty="0"/>
                    </a:p>
                  </a:txBody>
                  <a:tcPr anchor="ctr">
                    <a:solidFill>
                      <a:schemeClr val="accent5">
                        <a:lumMod val="75000"/>
                        <a:alpha val="1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79427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691528"/>
              </p:ext>
            </p:extLst>
          </p:nvPr>
        </p:nvGraphicFramePr>
        <p:xfrm>
          <a:off x="88490" y="655355"/>
          <a:ext cx="6528210" cy="22124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528210">
                  <a:extLst>
                    <a:ext uri="{9D8B030D-6E8A-4147-A177-3AD203B41FA5}">
                      <a16:colId xmlns:a16="http://schemas.microsoft.com/office/drawing/2014/main" val="2922814870"/>
                    </a:ext>
                  </a:extLst>
                </a:gridCol>
              </a:tblGrid>
              <a:tr h="221241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CCFF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15382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464160"/>
              </p:ext>
            </p:extLst>
          </p:nvPr>
        </p:nvGraphicFramePr>
        <p:xfrm>
          <a:off x="88490" y="2943225"/>
          <a:ext cx="6121810" cy="621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621136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chemeClr val="bg1"/>
                          </a:solidFill>
                        </a:rPr>
                        <a:t>Examples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17739"/>
              </p:ext>
            </p:extLst>
          </p:nvPr>
        </p:nvGraphicFramePr>
        <p:xfrm>
          <a:off x="6311899" y="2946089"/>
          <a:ext cx="5742037" cy="6084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42037">
                  <a:extLst>
                    <a:ext uri="{9D8B030D-6E8A-4147-A177-3AD203B41FA5}">
                      <a16:colId xmlns:a16="http://schemas.microsoft.com/office/drawing/2014/main" val="2426642890"/>
                    </a:ext>
                  </a:extLst>
                </a:gridCol>
              </a:tblGrid>
              <a:tr h="608439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bg1"/>
                          </a:solidFill>
                        </a:rPr>
                        <a:t>Counter examples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3311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84631"/>
              </p:ext>
            </p:extLst>
          </p:nvPr>
        </p:nvGraphicFramePr>
        <p:xfrm>
          <a:off x="88490" y="3564360"/>
          <a:ext cx="6121810" cy="321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57316" y="3605100"/>
            <a:ext cx="5938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finds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new pastoral methods to communicate the Gospel.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believes that the Church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must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evolve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and a new Church is possible.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participates in various forums and groups.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recognizes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part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of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the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truth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in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everyone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trusts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in God's action here and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now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inculturates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the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Gospel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…</a:t>
            </a:r>
            <a:endParaRPr lang="es-ES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825922"/>
              </p:ext>
            </p:extLst>
          </p:nvPr>
        </p:nvGraphicFramePr>
        <p:xfrm>
          <a:off x="6311900" y="3554528"/>
          <a:ext cx="5742036" cy="3210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036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350410" y="3640725"/>
            <a:ext cx="55564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has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fundamentalist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attitude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thinks he has the answer to all the questions.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thinks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world has no positive value.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thinks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all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dialogue seems to favour relativism.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fears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difference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naive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...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70016" y="639287"/>
            <a:ext cx="6319683" cy="21929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be a seeker, open to question and to give reason for his faith. </a:t>
            </a:r>
          </a:p>
          <a:p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be </a:t>
            </a:r>
            <a:r>
              <a:rPr lang="es-ES" sz="195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proactive</a:t>
            </a:r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1950" dirty="0">
                <a:solidFill>
                  <a:schemeClr val="bg1"/>
                </a:solidFill>
                <a:latin typeface="Arial Nova" panose="020B0504020202020204" pitchFamily="34" charset="0"/>
              </a:rPr>
              <a:t>in culture </a:t>
            </a:r>
            <a:r>
              <a:rPr lang="es-ES" sz="195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changes</a:t>
            </a:r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  <a:endParaRPr lang="es-ES" sz="195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</a:t>
            </a:r>
            <a:r>
              <a:rPr lang="es-ES" sz="195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value</a:t>
            </a:r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the world positively and at the same time be critical of current values.</a:t>
            </a:r>
          </a:p>
          <a:p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be </a:t>
            </a:r>
            <a:r>
              <a:rPr lang="es-ES" sz="195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proactive</a:t>
            </a:r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in religious education and </a:t>
            </a:r>
            <a:r>
              <a:rPr lang="es-ES" sz="195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catechesis</a:t>
            </a:r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</a:p>
          <a:p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To </a:t>
            </a:r>
            <a:r>
              <a:rPr lang="es-ES" sz="195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have</a:t>
            </a:r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an up-to-date scientific and social </a:t>
            </a:r>
            <a:r>
              <a:rPr lang="es-ES" sz="195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background</a:t>
            </a:r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...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5273">
            <a:off x="8873067" y="3047362"/>
            <a:ext cx="640820" cy="6408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6727">
            <a:off x="1998664" y="2958465"/>
            <a:ext cx="722736" cy="722736"/>
          </a:xfrm>
          <a:prstGeom prst="rect">
            <a:avLst/>
          </a:prstGeom>
        </p:spPr>
      </p:pic>
      <p:pic>
        <p:nvPicPr>
          <p:cNvPr id="2050" name="Picture 2" descr="Resultado de imagen de viajes san pablo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5336" y="33486"/>
            <a:ext cx="5308600" cy="282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9536" y="6306142"/>
            <a:ext cx="542553" cy="5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3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5">
                <a:lumMod val="5000"/>
                <a:lumOff val="9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rgbClr val="5B9BD5">
                <a:alpha val="93000"/>
                <a:lumMod val="93000"/>
                <a:lumOff val="7000"/>
              </a:srgbClr>
            </a:gs>
            <a:gs pos="100000">
              <a:schemeClr val="accent5">
                <a:lumMod val="30000"/>
                <a:lumOff val="70000"/>
              </a:schemeClr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05" y="210389"/>
            <a:ext cx="5277195" cy="644328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655479" y="338988"/>
            <a:ext cx="4766717" cy="453970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prstMaterial="legacyWireframe"/>
          </a:bodyPr>
          <a:lstStyle/>
          <a:p>
            <a:pPr algn="ctr"/>
            <a:r>
              <a:rPr lang="es-ES" sz="289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10</a:t>
            </a:r>
            <a:endParaRPr lang="es-ES" sz="289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921070" y="4005639"/>
            <a:ext cx="4457700" cy="123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s-ES" sz="3600" dirty="0">
                <a:solidFill>
                  <a:srgbClr val="CC0099"/>
                </a:solidFill>
                <a:latin typeface="Indivisa Text Serif Light" pitchFamily="50" charset="0"/>
              </a:rPr>
              <a:t>to be a </a:t>
            </a:r>
            <a:r>
              <a:rPr lang="es-ES" sz="3600" dirty="0" err="1">
                <a:solidFill>
                  <a:srgbClr val="CC0099"/>
                </a:solidFill>
                <a:latin typeface="Indivisa Text Serif Light" pitchFamily="50" charset="0"/>
              </a:rPr>
              <a:t>good</a:t>
            </a:r>
            <a:endParaRPr lang="es-ES" sz="3600" dirty="0">
              <a:solidFill>
                <a:srgbClr val="CC0099"/>
              </a:solidFill>
              <a:latin typeface="Indivisa Text Serif Light" pitchFamily="50" charset="0"/>
            </a:endParaRPr>
          </a:p>
          <a:p>
            <a:pPr algn="ctr">
              <a:lnSpc>
                <a:spcPts val="4400"/>
              </a:lnSpc>
            </a:pPr>
            <a:r>
              <a:rPr lang="es-ES" sz="4800" b="1" dirty="0" err="1">
                <a:solidFill>
                  <a:srgbClr val="CC0099"/>
                </a:solidFill>
                <a:latin typeface="Indivisa Text Serif Light" pitchFamily="50" charset="0"/>
              </a:rPr>
              <a:t>Brother</a:t>
            </a:r>
            <a:endParaRPr lang="es-ES" sz="4800" b="1" dirty="0">
              <a:solidFill>
                <a:srgbClr val="CC0099"/>
              </a:solidFill>
              <a:latin typeface="Indivisa Text Serif Light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040696" y="4574"/>
            <a:ext cx="43815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virtues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317265" y="5037775"/>
            <a:ext cx="6083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0099"/>
                </a:solidFill>
                <a:latin typeface="Arial Rounded MT Bold" panose="020F0704030504030204" pitchFamily="34" charset="0"/>
              </a:rPr>
              <a:t>in the context of </a:t>
            </a:r>
            <a:r>
              <a:rPr lang="en-US" sz="2400" dirty="0" smtClean="0">
                <a:solidFill>
                  <a:srgbClr val="CC0099"/>
                </a:solidFill>
                <a:latin typeface="Arial Rounded MT Bold" panose="020F0704030504030204" pitchFamily="34" charset="0"/>
              </a:rPr>
              <a:t>Association</a:t>
            </a:r>
            <a:endParaRPr lang="es-ES" sz="2400" dirty="0"/>
          </a:p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675" y="1062263"/>
            <a:ext cx="2567325" cy="3209156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715553" y="1116709"/>
            <a:ext cx="2749471" cy="31547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99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+2</a:t>
            </a:r>
            <a:endParaRPr lang="es-ES" sz="199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29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781618"/>
              </p:ext>
            </p:extLst>
          </p:nvPr>
        </p:nvGraphicFramePr>
        <p:xfrm>
          <a:off x="88490" y="71966"/>
          <a:ext cx="6528210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528210">
                  <a:extLst>
                    <a:ext uri="{9D8B030D-6E8A-4147-A177-3AD203B41FA5}">
                      <a16:colId xmlns:a16="http://schemas.microsoft.com/office/drawing/2014/main" val="4109552181"/>
                    </a:ext>
                  </a:extLst>
                </a:gridCol>
              </a:tblGrid>
              <a:tr h="38042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11. New</a:t>
                      </a:r>
                      <a:r>
                        <a:rPr lang="es-ES" sz="2800" baseline="0" dirty="0" smtClean="0"/>
                        <a:t> virtue...</a:t>
                      </a:r>
                      <a:endParaRPr lang="es-ES" sz="2800" dirty="0"/>
                    </a:p>
                  </a:txBody>
                  <a:tcPr anchor="ctr">
                    <a:solidFill>
                      <a:schemeClr val="accent5">
                        <a:lumMod val="75000"/>
                        <a:alpha val="1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79427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691528"/>
              </p:ext>
            </p:extLst>
          </p:nvPr>
        </p:nvGraphicFramePr>
        <p:xfrm>
          <a:off x="88490" y="655355"/>
          <a:ext cx="6528210" cy="22124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528210">
                  <a:extLst>
                    <a:ext uri="{9D8B030D-6E8A-4147-A177-3AD203B41FA5}">
                      <a16:colId xmlns:a16="http://schemas.microsoft.com/office/drawing/2014/main" val="2922814870"/>
                    </a:ext>
                  </a:extLst>
                </a:gridCol>
              </a:tblGrid>
              <a:tr h="221241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CCFF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15382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464160"/>
              </p:ext>
            </p:extLst>
          </p:nvPr>
        </p:nvGraphicFramePr>
        <p:xfrm>
          <a:off x="88490" y="2943225"/>
          <a:ext cx="6121810" cy="621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621136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chemeClr val="bg1"/>
                          </a:solidFill>
                        </a:rPr>
                        <a:t>Examples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17739"/>
              </p:ext>
            </p:extLst>
          </p:nvPr>
        </p:nvGraphicFramePr>
        <p:xfrm>
          <a:off x="6311899" y="2946089"/>
          <a:ext cx="5742037" cy="6084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42037">
                  <a:extLst>
                    <a:ext uri="{9D8B030D-6E8A-4147-A177-3AD203B41FA5}">
                      <a16:colId xmlns:a16="http://schemas.microsoft.com/office/drawing/2014/main" val="2426642890"/>
                    </a:ext>
                  </a:extLst>
                </a:gridCol>
              </a:tblGrid>
              <a:tr h="608439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bg1"/>
                          </a:solidFill>
                        </a:rPr>
                        <a:t>Counter examples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3311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84631"/>
              </p:ext>
            </p:extLst>
          </p:nvPr>
        </p:nvGraphicFramePr>
        <p:xfrm>
          <a:off x="88490" y="3564360"/>
          <a:ext cx="6121810" cy="321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57316" y="3605100"/>
            <a:ext cx="5938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Some examples</a:t>
            </a:r>
            <a:endParaRPr lang="es-ES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825922"/>
              </p:ext>
            </p:extLst>
          </p:nvPr>
        </p:nvGraphicFramePr>
        <p:xfrm>
          <a:off x="6311900" y="3554528"/>
          <a:ext cx="5742036" cy="3210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036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350410" y="3640725"/>
            <a:ext cx="555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Some counter-examples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70016" y="1535686"/>
            <a:ext cx="631968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Explanation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5273">
            <a:off x="8873067" y="3047362"/>
            <a:ext cx="640820" cy="6408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6727">
            <a:off x="1998664" y="2958465"/>
            <a:ext cx="722736" cy="722736"/>
          </a:xfrm>
          <a:prstGeom prst="rect">
            <a:avLst/>
          </a:prstGeom>
        </p:spPr>
      </p:pic>
      <p:pic>
        <p:nvPicPr>
          <p:cNvPr id="15" name="Imagen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9536" y="6306142"/>
            <a:ext cx="542553" cy="5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1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710567"/>
              </p:ext>
            </p:extLst>
          </p:nvPr>
        </p:nvGraphicFramePr>
        <p:xfrm>
          <a:off x="88490" y="71966"/>
          <a:ext cx="6528210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528210">
                  <a:extLst>
                    <a:ext uri="{9D8B030D-6E8A-4147-A177-3AD203B41FA5}">
                      <a16:colId xmlns:a16="http://schemas.microsoft.com/office/drawing/2014/main" val="4109552181"/>
                    </a:ext>
                  </a:extLst>
                </a:gridCol>
              </a:tblGrid>
              <a:tr h="38042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12. New</a:t>
                      </a:r>
                      <a:r>
                        <a:rPr lang="es-ES" sz="2800" baseline="0" dirty="0" smtClean="0"/>
                        <a:t> virtue</a:t>
                      </a:r>
                      <a:endParaRPr lang="es-ES" sz="2800" dirty="0"/>
                    </a:p>
                  </a:txBody>
                  <a:tcPr anchor="ctr">
                    <a:solidFill>
                      <a:schemeClr val="accent5">
                        <a:lumMod val="75000"/>
                        <a:alpha val="1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79427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691528"/>
              </p:ext>
            </p:extLst>
          </p:nvPr>
        </p:nvGraphicFramePr>
        <p:xfrm>
          <a:off x="88490" y="655355"/>
          <a:ext cx="6528210" cy="22124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528210">
                  <a:extLst>
                    <a:ext uri="{9D8B030D-6E8A-4147-A177-3AD203B41FA5}">
                      <a16:colId xmlns:a16="http://schemas.microsoft.com/office/drawing/2014/main" val="2922814870"/>
                    </a:ext>
                  </a:extLst>
                </a:gridCol>
              </a:tblGrid>
              <a:tr h="221241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CCFF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15382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464160"/>
              </p:ext>
            </p:extLst>
          </p:nvPr>
        </p:nvGraphicFramePr>
        <p:xfrm>
          <a:off x="88490" y="2943225"/>
          <a:ext cx="6121810" cy="621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621136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chemeClr val="bg1"/>
                          </a:solidFill>
                        </a:rPr>
                        <a:t>Examples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17739"/>
              </p:ext>
            </p:extLst>
          </p:nvPr>
        </p:nvGraphicFramePr>
        <p:xfrm>
          <a:off x="6311899" y="2946089"/>
          <a:ext cx="5742037" cy="6084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42037">
                  <a:extLst>
                    <a:ext uri="{9D8B030D-6E8A-4147-A177-3AD203B41FA5}">
                      <a16:colId xmlns:a16="http://schemas.microsoft.com/office/drawing/2014/main" val="2426642890"/>
                    </a:ext>
                  </a:extLst>
                </a:gridCol>
              </a:tblGrid>
              <a:tr h="608439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bg1"/>
                          </a:solidFill>
                        </a:rPr>
                        <a:t>Counter examples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3311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84631"/>
              </p:ext>
            </p:extLst>
          </p:nvPr>
        </p:nvGraphicFramePr>
        <p:xfrm>
          <a:off x="88490" y="3564360"/>
          <a:ext cx="6121810" cy="321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57316" y="3605100"/>
            <a:ext cx="5938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Some examples</a:t>
            </a:r>
            <a:endParaRPr lang="es-ES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825922"/>
              </p:ext>
            </p:extLst>
          </p:nvPr>
        </p:nvGraphicFramePr>
        <p:xfrm>
          <a:off x="6311900" y="3554528"/>
          <a:ext cx="5742036" cy="3210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036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350410" y="3640725"/>
            <a:ext cx="555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Some counter-examples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70016" y="1535686"/>
            <a:ext cx="631968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Explanation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5273">
            <a:off x="8873067" y="3047362"/>
            <a:ext cx="640820" cy="6408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6727">
            <a:off x="1998664" y="2958465"/>
            <a:ext cx="722736" cy="722736"/>
          </a:xfrm>
          <a:prstGeom prst="rect">
            <a:avLst/>
          </a:prstGeom>
        </p:spPr>
      </p:pic>
      <p:pic>
        <p:nvPicPr>
          <p:cNvPr id="13" name="Imagen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9536" y="6306142"/>
            <a:ext cx="542553" cy="5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2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182725" y="2234451"/>
            <a:ext cx="62562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Knowing is not enough; we must apply. </a:t>
            </a:r>
            <a:endParaRPr lang="en-US" sz="2800" dirty="0" smtClean="0"/>
          </a:p>
          <a:p>
            <a:r>
              <a:rPr lang="en-US" sz="2800" dirty="0" smtClean="0"/>
              <a:t>Willing </a:t>
            </a:r>
            <a:r>
              <a:rPr lang="en-US" sz="2800" dirty="0"/>
              <a:t>is not enough; we must do</a:t>
            </a:r>
            <a:r>
              <a:rPr lang="en-US" sz="2800" dirty="0" smtClean="0"/>
              <a:t>.</a:t>
            </a:r>
          </a:p>
          <a:p>
            <a:endParaRPr lang="en-US" sz="2400" dirty="0"/>
          </a:p>
          <a:p>
            <a:pPr algn="r"/>
            <a:r>
              <a:rPr lang="es-ES" dirty="0"/>
              <a:t>Johann Wolfgang Von Goethe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40511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732359" y="5778307"/>
            <a:ext cx="6083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CC0099"/>
                </a:solidFill>
                <a:latin typeface="Arial Rounded MT Bold" panose="020F0704030504030204" pitchFamily="34" charset="0"/>
              </a:rPr>
              <a:t>in </a:t>
            </a:r>
            <a:r>
              <a:rPr lang="es-ES" sz="2400" dirty="0">
                <a:solidFill>
                  <a:srgbClr val="CC0099"/>
                </a:solidFill>
                <a:latin typeface="Arial Rounded MT Bold" panose="020F0704030504030204" pitchFamily="34" charset="0"/>
              </a:rPr>
              <a:t>the context of </a:t>
            </a:r>
            <a:r>
              <a:rPr lang="es-ES" sz="2800" b="1" dirty="0" err="1" smtClean="0">
                <a:solidFill>
                  <a:srgbClr val="CC0099"/>
                </a:solidFill>
                <a:latin typeface="Arial Rounded MT Bold" panose="020F0704030504030204" pitchFamily="34" charset="0"/>
              </a:rPr>
              <a:t>Association</a:t>
            </a:r>
            <a:endParaRPr lang="es-ES" sz="2400" b="1" dirty="0">
              <a:solidFill>
                <a:srgbClr val="CC0099"/>
              </a:solidFill>
              <a:latin typeface="Arial Rounded MT Bold" panose="020F0704030504030204" pitchFamily="34" charset="0"/>
            </a:endParaRPr>
          </a:p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5021358" y="1438038"/>
            <a:ext cx="544707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This reflection has been made possible by the contribution of:</a:t>
            </a:r>
          </a:p>
          <a:p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smtClean="0"/>
              <a:t>Brothers and </a:t>
            </a:r>
            <a:r>
              <a:rPr lang="es-ES" dirty="0" err="1" smtClean="0"/>
              <a:t>Lasallians</a:t>
            </a:r>
            <a:r>
              <a:rPr lang="es-ES" dirty="0" smtClean="0"/>
              <a:t> who participated in the ongoing formation for Brothers on Association, Puebla (Antilles-South Mexico District) in February 2020.</a:t>
            </a:r>
          </a:p>
          <a:p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smtClean="0"/>
              <a:t>The Bedford Park Community of Brothers and Volunteers in New York during the coronavirus crisis in </a:t>
            </a:r>
            <a:r>
              <a:rPr lang="es-ES" dirty="0" err="1" smtClean="0"/>
              <a:t>March-April</a:t>
            </a:r>
            <a:r>
              <a:rPr lang="es-ES" dirty="0" smtClean="0"/>
              <a:t> 2020.</a:t>
            </a:r>
          </a:p>
          <a:p>
            <a:endParaRPr lang="es-ES" dirty="0" smtClean="0"/>
          </a:p>
          <a:p>
            <a:pPr algn="r"/>
            <a:r>
              <a:rPr lang="es-ES" sz="1400" dirty="0" err="1" smtClean="0"/>
              <a:t>Secretaries</a:t>
            </a:r>
            <a:r>
              <a:rPr lang="es-ES" sz="1400" dirty="0" smtClean="0"/>
              <a:t> </a:t>
            </a:r>
            <a:r>
              <a:rPr lang="es-ES" sz="1400" dirty="0" err="1" smtClean="0"/>
              <a:t>for</a:t>
            </a:r>
            <a:r>
              <a:rPr lang="es-ES" sz="1400" dirty="0" smtClean="0"/>
              <a:t> Association. </a:t>
            </a:r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895595" cy="313115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22" y="3807298"/>
            <a:ext cx="4902915" cy="305070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0" y="537672"/>
            <a:ext cx="2124119" cy="25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4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2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7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6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6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4.07407E-6 L 4.16667E-6 -0.07222 " pathEditMode="relative" rAng="0" ptsTypes="AA">
                                      <p:cBhvr>
                                        <p:cTn id="35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allAtOnce"/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0" y="6162107"/>
            <a:ext cx="1203378" cy="546333"/>
          </a:xfrm>
          <a:prstGeom prst="rect">
            <a:avLst/>
          </a:prstGeom>
          <a:effectLst/>
        </p:spPr>
      </p:pic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324904" y="274944"/>
            <a:ext cx="3332696" cy="5773316"/>
          </a:xfrm>
        </p:spPr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chemeClr val="bg1"/>
                </a:solidFill>
              </a:rPr>
              <a:t>- In 1798 these same virtues were explained and developed by Brother </a:t>
            </a:r>
            <a:r>
              <a:rPr lang="es-ES" dirty="0" err="1" smtClean="0">
                <a:solidFill>
                  <a:schemeClr val="bg1"/>
                </a:solidFill>
              </a:rPr>
              <a:t>Agathon</a:t>
            </a:r>
            <a:r>
              <a:rPr lang="es-ES" dirty="0">
                <a:solidFill>
                  <a:schemeClr val="bg1"/>
                </a:solidFill>
              </a:rPr>
              <a:t> </a:t>
            </a:r>
            <a:endParaRPr lang="es-ES" dirty="0" smtClean="0">
              <a:solidFill>
                <a:schemeClr val="bg1"/>
              </a:solidFill>
            </a:endParaRPr>
          </a:p>
          <a:p>
            <a:pPr algn="r"/>
            <a:r>
              <a:rPr lang="es-ES" dirty="0" smtClean="0">
                <a:solidFill>
                  <a:schemeClr val="bg1"/>
                </a:solidFill>
              </a:rPr>
              <a:t>(</a:t>
            </a:r>
            <a:r>
              <a:rPr lang="es-ES" dirty="0">
                <a:solidFill>
                  <a:schemeClr val="bg1"/>
                </a:solidFill>
              </a:rPr>
              <a:t>1731-1798</a:t>
            </a:r>
            <a:r>
              <a:rPr lang="es-ES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Picture 2" descr="https://2.bp.blogspot.com/-35fIfoMk8tI/VwN7LtIKebI/AAAAAAAAEL4/zF-XeD6Omjcf5S5aGa3ffJoMgi8HmaAuA/s400/00000agat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7126" y="0"/>
            <a:ext cx="3202806" cy="465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737" y="0"/>
            <a:ext cx="3659388" cy="691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3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7717" y="-12698"/>
            <a:ext cx="3424792" cy="68707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675254" y="2675254"/>
            <a:ext cx="6832530" cy="14820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2351" y="0"/>
            <a:ext cx="3353865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5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05209" y="75426"/>
            <a:ext cx="104320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One small question before we continue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:</a:t>
            </a:r>
          </a:p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How many times do you think the word </a:t>
            </a:r>
            <a:r>
              <a:rPr lang="en-US" sz="3600" b="1" dirty="0">
                <a:solidFill>
                  <a:schemeClr val="bg1">
                    <a:lumMod val="85000"/>
                  </a:schemeClr>
                </a:solidFill>
              </a:rPr>
              <a:t>virtue/virtues</a:t>
            </a:r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 appears in the Founder's writings?</a:t>
            </a:r>
            <a:endParaRPr lang="es-E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Llamada ovalada 5"/>
          <p:cNvSpPr/>
          <p:nvPr/>
        </p:nvSpPr>
        <p:spPr>
          <a:xfrm>
            <a:off x="149532" y="1925074"/>
            <a:ext cx="2406446" cy="1563329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>
                <a:solidFill>
                  <a:schemeClr val="tx1"/>
                </a:solidFill>
              </a:rPr>
              <a:t>Less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than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800" dirty="0">
                <a:solidFill>
                  <a:schemeClr val="tx1"/>
                </a:solidFill>
              </a:rPr>
              <a:t>50</a:t>
            </a:r>
            <a:r>
              <a:rPr lang="es-ES" sz="2400" dirty="0">
                <a:solidFill>
                  <a:schemeClr val="tx1"/>
                </a:solidFill>
              </a:rPr>
              <a:t> times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81" y="3043494"/>
            <a:ext cx="1563329" cy="1563329"/>
          </a:xfrm>
          <a:prstGeom prst="rect">
            <a:avLst/>
          </a:prstGeom>
        </p:spPr>
      </p:pic>
      <p:sp>
        <p:nvSpPr>
          <p:cNvPr id="9" name="Llamada ovalada 8"/>
          <p:cNvSpPr/>
          <p:nvPr/>
        </p:nvSpPr>
        <p:spPr>
          <a:xfrm>
            <a:off x="2835377" y="1925074"/>
            <a:ext cx="2406446" cy="1563329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>
                <a:solidFill>
                  <a:schemeClr val="tx1"/>
                </a:solidFill>
              </a:rPr>
              <a:t>About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800" dirty="0">
                <a:solidFill>
                  <a:schemeClr val="tx1"/>
                </a:solidFill>
              </a:rPr>
              <a:t>200</a:t>
            </a:r>
            <a:r>
              <a:rPr lang="es-ES" sz="2400" dirty="0">
                <a:solidFill>
                  <a:schemeClr val="tx1"/>
                </a:solidFill>
              </a:rPr>
              <a:t> times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551" y="3043494"/>
            <a:ext cx="1563329" cy="1563329"/>
          </a:xfrm>
          <a:prstGeom prst="rect">
            <a:avLst/>
          </a:prstGeom>
        </p:spPr>
      </p:pic>
      <p:sp>
        <p:nvSpPr>
          <p:cNvPr id="11" name="Llamada ovalada 10"/>
          <p:cNvSpPr/>
          <p:nvPr/>
        </p:nvSpPr>
        <p:spPr>
          <a:xfrm>
            <a:off x="5521222" y="1925074"/>
            <a:ext cx="2406446" cy="1563329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>
                <a:solidFill>
                  <a:schemeClr val="tx1"/>
                </a:solidFill>
              </a:rPr>
              <a:t>About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800" dirty="0">
                <a:solidFill>
                  <a:schemeClr val="tx1"/>
                </a:solidFill>
              </a:rPr>
              <a:t>400</a:t>
            </a:r>
            <a:r>
              <a:rPr lang="es-ES" sz="2400" dirty="0">
                <a:solidFill>
                  <a:schemeClr val="tx1"/>
                </a:solidFill>
              </a:rPr>
              <a:t> times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621" y="3043494"/>
            <a:ext cx="1563329" cy="1563329"/>
          </a:xfrm>
          <a:prstGeom prst="rect">
            <a:avLst/>
          </a:prstGeom>
        </p:spPr>
      </p:pic>
      <p:sp>
        <p:nvSpPr>
          <p:cNvPr id="13" name="Llamada ovalada 12"/>
          <p:cNvSpPr/>
          <p:nvPr/>
        </p:nvSpPr>
        <p:spPr>
          <a:xfrm>
            <a:off x="8207067" y="1925074"/>
            <a:ext cx="2406446" cy="1563329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More </a:t>
            </a:r>
            <a:r>
              <a:rPr lang="es-ES" sz="2400" dirty="0" err="1">
                <a:solidFill>
                  <a:schemeClr val="tx1"/>
                </a:solidFill>
              </a:rPr>
              <a:t>than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800" dirty="0">
                <a:solidFill>
                  <a:schemeClr val="tx1"/>
                </a:solidFill>
              </a:rPr>
              <a:t>700</a:t>
            </a:r>
            <a:r>
              <a:rPr lang="es-ES" sz="2400" dirty="0">
                <a:solidFill>
                  <a:schemeClr val="tx1"/>
                </a:solidFill>
              </a:rPr>
              <a:t> times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692" y="2907500"/>
            <a:ext cx="1853381" cy="185338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86250" y="5153632"/>
            <a:ext cx="7341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Click on the answer you think is correct.</a:t>
            </a:r>
            <a:endParaRPr lang="es-E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0" y="6162107"/>
            <a:ext cx="1203378" cy="54633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3884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9" grpId="0" animBg="1"/>
      <p:bldP spid="11" grpId="0" animBg="1"/>
      <p:bldP spid="1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122" y="6181272"/>
            <a:ext cx="1203378" cy="546333"/>
          </a:xfrm>
          <a:prstGeom prst="rect">
            <a:avLst/>
          </a:prstGeom>
          <a:effectLst/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375920" y="51423"/>
            <a:ext cx="11816080" cy="6403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 algn="l">
              <a:lnSpc>
                <a:spcPct val="12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bg1"/>
                </a:solidFill>
              </a:rPr>
              <a:t>Saint John Baptist de La Salle also designated and explained 12 virtues that the Brothers should practice </a:t>
            </a:r>
            <a:r>
              <a:rPr lang="en-US" dirty="0" smtClean="0">
                <a:solidFill>
                  <a:schemeClr val="bg1"/>
                </a:solidFill>
              </a:rPr>
              <a:t>(in </a:t>
            </a:r>
            <a:r>
              <a:rPr lang="en-US" dirty="0">
                <a:solidFill>
                  <a:schemeClr val="bg1"/>
                </a:solidFill>
              </a:rPr>
              <a:t>1711, in the </a:t>
            </a:r>
            <a:r>
              <a:rPr lang="en-US" dirty="0" smtClean="0">
                <a:solidFill>
                  <a:schemeClr val="bg1"/>
                </a:solidFill>
              </a:rPr>
              <a:t>Collection, </a:t>
            </a:r>
            <a:r>
              <a:rPr lang="en-US" dirty="0">
                <a:solidFill>
                  <a:schemeClr val="bg1"/>
                </a:solidFill>
              </a:rPr>
              <a:t>CT 15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s-ES" sz="1700" dirty="0" smtClean="0">
              <a:solidFill>
                <a:schemeClr val="bg1"/>
              </a:solidFill>
            </a:endParaRPr>
          </a:p>
          <a:p>
            <a:pPr marL="342900" indent="-342900" algn="l">
              <a:buFontTx/>
              <a:buChar char="-"/>
            </a:pPr>
            <a:endParaRPr lang="es-ES" dirty="0" smtClean="0">
              <a:solidFill>
                <a:schemeClr val="bg1"/>
              </a:solidFill>
            </a:endParaRPr>
          </a:p>
          <a:p>
            <a:pPr marL="342900" indent="-342900" algn="l">
              <a:lnSpc>
                <a:spcPct val="80000"/>
              </a:lnSpc>
              <a:buFontTx/>
              <a:buChar char="-"/>
            </a:pPr>
            <a:r>
              <a:rPr lang="en-US" sz="2800" b="1" dirty="0">
                <a:solidFill>
                  <a:srgbClr val="EFDFAC"/>
                </a:solidFill>
              </a:rPr>
              <a:t>Faith</a:t>
            </a:r>
          </a:p>
          <a:p>
            <a:pPr marL="342900" indent="-342900" algn="l">
              <a:lnSpc>
                <a:spcPct val="80000"/>
              </a:lnSpc>
              <a:buFontTx/>
              <a:buChar char="-"/>
            </a:pPr>
            <a:r>
              <a:rPr lang="en-US" sz="2800" b="1" dirty="0">
                <a:solidFill>
                  <a:srgbClr val="EFDFAC"/>
                </a:solidFill>
              </a:rPr>
              <a:t>Obedience</a:t>
            </a:r>
          </a:p>
          <a:p>
            <a:pPr marL="342900" indent="-342900" algn="l">
              <a:lnSpc>
                <a:spcPct val="80000"/>
              </a:lnSpc>
              <a:buFontTx/>
              <a:buChar char="-"/>
            </a:pPr>
            <a:r>
              <a:rPr lang="en-US" sz="2800" b="1" dirty="0">
                <a:solidFill>
                  <a:srgbClr val="EFDFAC"/>
                </a:solidFill>
              </a:rPr>
              <a:t>Faithful Observance of the Rule</a:t>
            </a:r>
          </a:p>
          <a:p>
            <a:pPr marL="342900" indent="-342900" algn="l">
              <a:lnSpc>
                <a:spcPct val="80000"/>
              </a:lnSpc>
              <a:buFontTx/>
              <a:buChar char="-"/>
            </a:pPr>
            <a:r>
              <a:rPr lang="en-US" sz="2800" b="1" dirty="0">
                <a:solidFill>
                  <a:srgbClr val="EFDFAC"/>
                </a:solidFill>
              </a:rPr>
              <a:t>Mortification of the </a:t>
            </a:r>
            <a:r>
              <a:rPr lang="en-US" sz="2800" b="1" dirty="0" smtClean="0">
                <a:solidFill>
                  <a:srgbClr val="EFDFAC"/>
                </a:solidFill>
              </a:rPr>
              <a:t>mind</a:t>
            </a:r>
            <a:endParaRPr lang="en-US" sz="2800" b="1" dirty="0">
              <a:solidFill>
                <a:srgbClr val="EFDFAC"/>
              </a:solidFill>
            </a:endParaRPr>
          </a:p>
          <a:p>
            <a:pPr marL="342900" indent="-342900" algn="l">
              <a:lnSpc>
                <a:spcPct val="80000"/>
              </a:lnSpc>
              <a:buFontTx/>
              <a:buChar char="-"/>
            </a:pPr>
            <a:r>
              <a:rPr lang="en-US" sz="2800" b="1" dirty="0">
                <a:solidFill>
                  <a:srgbClr val="EFDFAC"/>
                </a:solidFill>
              </a:rPr>
              <a:t>Mortification of the senses</a:t>
            </a:r>
          </a:p>
          <a:p>
            <a:pPr marL="342900" indent="-342900" algn="l">
              <a:lnSpc>
                <a:spcPct val="80000"/>
              </a:lnSpc>
              <a:buFontTx/>
              <a:buChar char="-"/>
            </a:pPr>
            <a:r>
              <a:rPr lang="en-US" sz="2800" b="1" dirty="0">
                <a:solidFill>
                  <a:srgbClr val="EFDFAC"/>
                </a:solidFill>
              </a:rPr>
              <a:t>Penance</a:t>
            </a:r>
          </a:p>
          <a:p>
            <a:pPr marL="342900" indent="-342900" algn="l">
              <a:lnSpc>
                <a:spcPct val="80000"/>
              </a:lnSpc>
              <a:buFontTx/>
              <a:buChar char="-"/>
            </a:pPr>
            <a:r>
              <a:rPr lang="en-US" sz="2800" b="1" dirty="0">
                <a:solidFill>
                  <a:srgbClr val="EFDFAC"/>
                </a:solidFill>
              </a:rPr>
              <a:t>Profession of penitent</a:t>
            </a:r>
          </a:p>
          <a:p>
            <a:pPr marL="342900" indent="-342900" algn="l">
              <a:lnSpc>
                <a:spcPct val="80000"/>
              </a:lnSpc>
              <a:buFontTx/>
              <a:buChar char="-"/>
            </a:pPr>
            <a:r>
              <a:rPr lang="en-US" sz="2800" b="1" dirty="0">
                <a:solidFill>
                  <a:srgbClr val="EFDFAC"/>
                </a:solidFill>
              </a:rPr>
              <a:t>Humility</a:t>
            </a:r>
          </a:p>
          <a:p>
            <a:pPr marL="342900" indent="-342900" algn="l">
              <a:lnSpc>
                <a:spcPct val="80000"/>
              </a:lnSpc>
              <a:buFontTx/>
              <a:buChar char="-"/>
            </a:pPr>
            <a:r>
              <a:rPr lang="en-US" sz="2800" b="1" dirty="0">
                <a:solidFill>
                  <a:srgbClr val="EFDFAC"/>
                </a:solidFill>
              </a:rPr>
              <a:t>Modesty</a:t>
            </a:r>
          </a:p>
          <a:p>
            <a:pPr marL="342900" indent="-342900" algn="l">
              <a:lnSpc>
                <a:spcPct val="80000"/>
              </a:lnSpc>
              <a:buFontTx/>
              <a:buChar char="-"/>
            </a:pPr>
            <a:r>
              <a:rPr lang="en-US" sz="2800" b="1" dirty="0">
                <a:solidFill>
                  <a:srgbClr val="EFDFAC"/>
                </a:solidFill>
              </a:rPr>
              <a:t>Poverty</a:t>
            </a:r>
          </a:p>
          <a:p>
            <a:pPr marL="342900" indent="-342900" algn="l">
              <a:lnSpc>
                <a:spcPct val="80000"/>
              </a:lnSpc>
              <a:buFontTx/>
              <a:buChar char="-"/>
            </a:pPr>
            <a:r>
              <a:rPr lang="en-US" sz="2800" b="1" dirty="0">
                <a:solidFill>
                  <a:srgbClr val="EFDFAC"/>
                </a:solidFill>
              </a:rPr>
              <a:t>Patience</a:t>
            </a:r>
          </a:p>
          <a:p>
            <a:pPr marL="342900" indent="-342900" algn="l">
              <a:lnSpc>
                <a:spcPct val="80000"/>
              </a:lnSpc>
              <a:buFontTx/>
              <a:buChar char="-"/>
            </a:pPr>
            <a:r>
              <a:rPr lang="en-US" sz="2800" b="1" dirty="0">
                <a:solidFill>
                  <a:srgbClr val="EFDFAC"/>
                </a:solidFill>
              </a:rPr>
              <a:t>Temperance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299200" y="1326335"/>
            <a:ext cx="5486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We also find a definition of virtue in his writings:</a:t>
            </a:r>
            <a:endParaRPr lang="es-ES" sz="2400" dirty="0" smtClean="0"/>
          </a:p>
          <a:p>
            <a:r>
              <a:rPr lang="es-ES" sz="2400" dirty="0" smtClean="0">
                <a:solidFill>
                  <a:srgbClr val="FBCE50"/>
                </a:solidFill>
              </a:rPr>
              <a:t>“</a:t>
            </a:r>
            <a:r>
              <a:rPr lang="en-US" sz="2400" dirty="0">
                <a:solidFill>
                  <a:srgbClr val="FBCE50"/>
                </a:solidFill>
              </a:rPr>
              <a:t>We call </a:t>
            </a:r>
            <a:r>
              <a:rPr lang="en-US" sz="2400" dirty="0" smtClean="0">
                <a:solidFill>
                  <a:srgbClr val="FBCE50"/>
                </a:solidFill>
              </a:rPr>
              <a:t>virtues the </a:t>
            </a:r>
            <a:r>
              <a:rPr lang="en-US" sz="2400" dirty="0">
                <a:solidFill>
                  <a:srgbClr val="FBCE50"/>
                </a:solidFill>
              </a:rPr>
              <a:t>holy actions, sentiments, dispositions, and affections</a:t>
            </a:r>
          </a:p>
          <a:p>
            <a:r>
              <a:rPr lang="en-US" sz="2400" dirty="0">
                <a:solidFill>
                  <a:srgbClr val="FBCE50"/>
                </a:solidFill>
              </a:rPr>
              <a:t>contrary to vices and sins</a:t>
            </a:r>
            <a:r>
              <a:rPr lang="es-ES" sz="2400" dirty="0" smtClean="0">
                <a:solidFill>
                  <a:srgbClr val="FBCE50"/>
                </a:solidFill>
              </a:rPr>
              <a:t>.”</a:t>
            </a:r>
          </a:p>
          <a:p>
            <a:pPr algn="r"/>
            <a:r>
              <a:rPr lang="es-ES" dirty="0" smtClean="0">
                <a:solidFill>
                  <a:srgbClr val="FBCE50"/>
                </a:solidFill>
              </a:rPr>
              <a:t>EM  p. 117</a:t>
            </a:r>
            <a:endParaRPr lang="es-ES" dirty="0">
              <a:solidFill>
                <a:srgbClr val="FBCE50"/>
              </a:solidFill>
            </a:endParaRPr>
          </a:p>
          <a:p>
            <a:r>
              <a:rPr lang="es-ES" sz="2400" dirty="0" smtClean="0">
                <a:solidFill>
                  <a:srgbClr val="FBCE50"/>
                </a:solidFill>
              </a:rPr>
              <a:t>“</a:t>
            </a:r>
            <a:r>
              <a:rPr lang="en-US" sz="2400" dirty="0">
                <a:solidFill>
                  <a:srgbClr val="FBCE50"/>
                </a:solidFill>
              </a:rPr>
              <a:t>Q. What is a virtue?</a:t>
            </a:r>
          </a:p>
          <a:p>
            <a:r>
              <a:rPr lang="en-US" sz="2400" dirty="0" smtClean="0">
                <a:solidFill>
                  <a:srgbClr val="FBCE50"/>
                </a:solidFill>
              </a:rPr>
              <a:t>  A</a:t>
            </a:r>
            <a:r>
              <a:rPr lang="en-US" sz="2400" dirty="0">
                <a:solidFill>
                  <a:srgbClr val="FBCE50"/>
                </a:solidFill>
              </a:rPr>
              <a:t>. A virtue is an </a:t>
            </a:r>
            <a:r>
              <a:rPr lang="en-US" sz="2400" b="1" dirty="0">
                <a:solidFill>
                  <a:srgbClr val="FBCE50"/>
                </a:solidFill>
              </a:rPr>
              <a:t>inclination to and a facility for doing </a:t>
            </a:r>
            <a:r>
              <a:rPr lang="en-US" sz="2400" b="1" dirty="0" smtClean="0">
                <a:solidFill>
                  <a:srgbClr val="FBCE50"/>
                </a:solidFill>
              </a:rPr>
              <a:t>good</a:t>
            </a:r>
            <a:r>
              <a:rPr lang="es-ES" sz="2400" dirty="0" smtClean="0">
                <a:solidFill>
                  <a:srgbClr val="FBCE50"/>
                </a:solidFill>
              </a:rPr>
              <a:t>.”</a:t>
            </a:r>
          </a:p>
          <a:p>
            <a:pPr algn="r"/>
            <a:r>
              <a:rPr lang="es-ES" dirty="0" smtClean="0">
                <a:solidFill>
                  <a:srgbClr val="FBCE50"/>
                </a:solidFill>
              </a:rPr>
              <a:t>DC </a:t>
            </a:r>
            <a:r>
              <a:rPr lang="es-ES" dirty="0" err="1" smtClean="0">
                <a:solidFill>
                  <a:srgbClr val="FBCE50"/>
                </a:solidFill>
              </a:rPr>
              <a:t>Part</a:t>
            </a:r>
            <a:r>
              <a:rPr lang="es-ES" dirty="0" smtClean="0">
                <a:solidFill>
                  <a:srgbClr val="FBCE50"/>
                </a:solidFill>
              </a:rPr>
              <a:t> </a:t>
            </a:r>
            <a:r>
              <a:rPr lang="es-ES" dirty="0">
                <a:solidFill>
                  <a:srgbClr val="FBCE50"/>
                </a:solidFill>
              </a:rPr>
              <a:t>1, </a:t>
            </a:r>
            <a:r>
              <a:rPr lang="es-ES" dirty="0" err="1">
                <a:solidFill>
                  <a:srgbClr val="FBCE50"/>
                </a:solidFill>
              </a:rPr>
              <a:t>Treatise</a:t>
            </a:r>
            <a:r>
              <a:rPr lang="es-ES" dirty="0">
                <a:solidFill>
                  <a:srgbClr val="FBCE50"/>
                </a:solidFill>
              </a:rPr>
              <a:t> 2, </a:t>
            </a:r>
            <a:r>
              <a:rPr lang="es-ES" dirty="0" err="1">
                <a:solidFill>
                  <a:srgbClr val="FBCE50"/>
                </a:solidFill>
              </a:rPr>
              <a:t>Lesson</a:t>
            </a:r>
            <a:r>
              <a:rPr lang="es-ES" dirty="0">
                <a:solidFill>
                  <a:srgbClr val="FBCE50"/>
                </a:solidFill>
              </a:rPr>
              <a:t> 17.</a:t>
            </a:r>
            <a:endParaRPr lang="es-ES" sz="1400" dirty="0">
              <a:solidFill>
                <a:srgbClr val="FBCE5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63"/>
            <a:ext cx="2592367" cy="118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0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0" y="6162107"/>
            <a:ext cx="1203378" cy="546333"/>
          </a:xfrm>
          <a:prstGeom prst="rect">
            <a:avLst/>
          </a:prstGeom>
          <a:effectLst/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1709400" cy="6708440"/>
          </a:xfrm>
        </p:spPr>
        <p:txBody>
          <a:bodyPr>
            <a:noAutofit/>
          </a:bodyPr>
          <a:lstStyle/>
          <a:p>
            <a:pPr algn="l"/>
            <a:r>
              <a:rPr lang="es-ES" b="1" dirty="0" smtClean="0">
                <a:solidFill>
                  <a:srgbClr val="FFFF00"/>
                </a:solidFill>
              </a:rPr>
              <a:t>Definition of virtue</a:t>
            </a:r>
          </a:p>
          <a:p>
            <a:pPr lvl="1" algn="l"/>
            <a:r>
              <a:rPr lang="es-ES" sz="2400" dirty="0" smtClean="0">
                <a:solidFill>
                  <a:srgbClr val="FFFF00"/>
                </a:solidFill>
              </a:rPr>
              <a:t>(From Latin, </a:t>
            </a:r>
            <a:r>
              <a:rPr lang="es-ES" sz="2400" i="1" dirty="0" err="1" smtClean="0">
                <a:solidFill>
                  <a:srgbClr val="FFFF00"/>
                </a:solidFill>
              </a:rPr>
              <a:t>virtus</a:t>
            </a:r>
            <a:r>
              <a:rPr lang="es-ES" sz="2400" i="1" dirty="0" smtClean="0">
                <a:solidFill>
                  <a:srgbClr val="FFFF00"/>
                </a:solidFill>
              </a:rPr>
              <a:t>. </a:t>
            </a:r>
            <a:r>
              <a:rPr lang="es-ES" sz="2400" dirty="0" smtClean="0">
                <a:solidFill>
                  <a:srgbClr val="FFFF00"/>
                </a:solidFill>
              </a:rPr>
              <a:t>Before Latin</a:t>
            </a:r>
            <a:r>
              <a:rPr lang="es-ES" sz="2400" i="1" dirty="0" err="1" smtClean="0">
                <a:solidFill>
                  <a:srgbClr val="FFFF00"/>
                </a:solidFill>
              </a:rPr>
              <a:t> vir</a:t>
            </a:r>
            <a:r>
              <a:rPr lang="es-ES" sz="2400" i="1" dirty="0" smtClean="0">
                <a:solidFill>
                  <a:srgbClr val="FFFF00"/>
                </a:solidFill>
              </a:rPr>
              <a:t> -force-</a:t>
            </a:r>
            <a:r>
              <a:rPr lang="es-ES" sz="2400" dirty="0" smtClean="0">
                <a:solidFill>
                  <a:srgbClr val="FFFF00"/>
                </a:solidFill>
              </a:rPr>
              <a:t>). A constant disposition that leads to doing good and avoiding evil. Synonym for good </a:t>
            </a:r>
            <a:r>
              <a:rPr lang="es-ES" sz="2400" b="1" dirty="0" smtClean="0">
                <a:solidFill>
                  <a:srgbClr val="FFFF00"/>
                </a:solidFill>
              </a:rPr>
              <a:t>habit</a:t>
            </a:r>
            <a:r>
              <a:rPr lang="es-ES" sz="2400" dirty="0" smtClean="0">
                <a:solidFill>
                  <a:srgbClr val="FFFF00"/>
                </a:solidFill>
              </a:rPr>
              <a:t>.</a:t>
            </a:r>
          </a:p>
          <a:p>
            <a:pPr lvl="1" algn="l"/>
            <a:r>
              <a:rPr lang="es-ES" sz="2400" dirty="0" smtClean="0">
                <a:solidFill>
                  <a:srgbClr val="FFFF00"/>
                </a:solidFill>
              </a:rPr>
              <a:t>It </a:t>
            </a:r>
            <a:r>
              <a:rPr lang="es-ES" sz="2400" dirty="0" err="1" smtClean="0">
                <a:solidFill>
                  <a:srgbClr val="FFFF00"/>
                </a:solidFill>
              </a:rPr>
              <a:t>is</a:t>
            </a:r>
            <a:r>
              <a:rPr lang="es-ES" sz="2400" dirty="0" smtClean="0">
                <a:solidFill>
                  <a:srgbClr val="FFFF00"/>
                </a:solidFill>
              </a:rPr>
              <a:t> </a:t>
            </a:r>
            <a:r>
              <a:rPr lang="es-ES" sz="2400" dirty="0" err="1" smtClean="0">
                <a:solidFill>
                  <a:srgbClr val="FFFF00"/>
                </a:solidFill>
              </a:rPr>
              <a:t>the</a:t>
            </a:r>
            <a:r>
              <a:rPr lang="es-ES" sz="2400" dirty="0" smtClean="0">
                <a:solidFill>
                  <a:srgbClr val="FFFF00"/>
                </a:solidFill>
              </a:rPr>
              <a:t> </a:t>
            </a:r>
            <a:r>
              <a:rPr lang="es-ES" sz="2400" dirty="0" err="1" smtClean="0">
                <a:solidFill>
                  <a:srgbClr val="FFFF00"/>
                </a:solidFill>
              </a:rPr>
              <a:t>opposite</a:t>
            </a:r>
            <a:r>
              <a:rPr lang="es-ES" sz="2400" dirty="0" smtClean="0">
                <a:solidFill>
                  <a:srgbClr val="FFFF00"/>
                </a:solidFill>
              </a:rPr>
              <a:t> of "vice" or "defect". Another antonym would be “</a:t>
            </a:r>
            <a:r>
              <a:rPr lang="es-ES" sz="2400" dirty="0" err="1" smtClean="0">
                <a:solidFill>
                  <a:srgbClr val="FFFF00"/>
                </a:solidFill>
              </a:rPr>
              <a:t>become</a:t>
            </a:r>
            <a:r>
              <a:rPr lang="es-ES" sz="2400" dirty="0" smtClean="0">
                <a:solidFill>
                  <a:srgbClr val="FFFF00"/>
                </a:solidFill>
              </a:rPr>
              <a:t> </a:t>
            </a:r>
            <a:r>
              <a:rPr lang="es-ES" sz="2400" dirty="0" err="1" smtClean="0">
                <a:solidFill>
                  <a:srgbClr val="FFFF00"/>
                </a:solidFill>
              </a:rPr>
              <a:t>devalued</a:t>
            </a:r>
            <a:r>
              <a:rPr lang="es-ES" sz="2400" dirty="0" smtClean="0">
                <a:solidFill>
                  <a:srgbClr val="FFFF00"/>
                </a:solidFill>
              </a:rPr>
              <a:t>": that it has lost value, strength or capacity.</a:t>
            </a:r>
          </a:p>
          <a:p>
            <a:pPr lvl="1" algn="l"/>
            <a:endParaRPr lang="es-ES" sz="1800" dirty="0">
              <a:solidFill>
                <a:srgbClr val="FFFF00"/>
              </a:solidFill>
            </a:endParaRPr>
          </a:p>
          <a:p>
            <a:pPr lvl="1" algn="l"/>
            <a:r>
              <a:rPr lang="es-E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"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You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are the salt of the earth; but if salt has lost its taste, </a:t>
            </a: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1" algn="l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how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shall its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taste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be restored? </a:t>
            </a: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1" algn="l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It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is no longer good for anything except to be thrown out </a:t>
            </a: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1" algn="l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and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trodden under foot by men.</a:t>
            </a:r>
          </a:p>
          <a:p>
            <a:pPr lvl="1" algn="l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You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are the light of the world. A city set on a hill cannot be hid.</a:t>
            </a:r>
          </a:p>
          <a:p>
            <a:pPr lvl="1" algn="l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Nor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do men light a lamp and put it under a bushel, </a:t>
            </a: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1" algn="l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but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 a stand, and it gives light to all in the house.</a:t>
            </a:r>
          </a:p>
          <a:p>
            <a:pPr lvl="1" algn="l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Let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your light so shine before men, </a:t>
            </a: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1" algn="l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that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they may see your good works </a:t>
            </a: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1" algn="l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and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give glory to your Father who is in heaven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r>
              <a:rPr lang="es-E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" (Mt 5:13-16)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5000" y="1652420"/>
            <a:ext cx="3937000" cy="27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3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5">
                <a:lumMod val="5000"/>
                <a:lumOff val="9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rgbClr val="5B9BD5">
                <a:alpha val="93000"/>
                <a:lumMod val="93000"/>
                <a:lumOff val="7000"/>
              </a:srgbClr>
            </a:gs>
            <a:gs pos="100000">
              <a:schemeClr val="accent5">
                <a:lumMod val="30000"/>
                <a:lumOff val="70000"/>
              </a:schemeClr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05" y="210389"/>
            <a:ext cx="5277195" cy="644328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655479" y="338988"/>
            <a:ext cx="4766717" cy="453970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prstMaterial="legacyWireframe"/>
          </a:bodyPr>
          <a:lstStyle/>
          <a:p>
            <a:pPr algn="ctr"/>
            <a:r>
              <a:rPr lang="es-ES" sz="289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10</a:t>
            </a:r>
            <a:endParaRPr lang="es-ES" sz="289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921070" y="4005639"/>
            <a:ext cx="4457700" cy="123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s-ES" sz="3600" dirty="0">
                <a:solidFill>
                  <a:srgbClr val="CC0099"/>
                </a:solidFill>
                <a:latin typeface="Indivisa Text Serif Light" pitchFamily="50" charset="0"/>
              </a:rPr>
              <a:t>to be a </a:t>
            </a:r>
            <a:r>
              <a:rPr lang="es-ES" sz="3600" dirty="0" err="1">
                <a:solidFill>
                  <a:srgbClr val="CC0099"/>
                </a:solidFill>
                <a:latin typeface="Indivisa Text Serif Light" pitchFamily="50" charset="0"/>
              </a:rPr>
              <a:t>good</a:t>
            </a:r>
            <a:endParaRPr lang="es-ES" sz="3600" dirty="0">
              <a:solidFill>
                <a:srgbClr val="CC0099"/>
              </a:solidFill>
              <a:latin typeface="Indivisa Text Serif Light" pitchFamily="50" charset="0"/>
            </a:endParaRPr>
          </a:p>
          <a:p>
            <a:pPr algn="ctr">
              <a:lnSpc>
                <a:spcPts val="4400"/>
              </a:lnSpc>
            </a:pPr>
            <a:r>
              <a:rPr lang="es-ES" sz="4800" b="1" dirty="0" err="1">
                <a:solidFill>
                  <a:srgbClr val="CC0099"/>
                </a:solidFill>
                <a:latin typeface="Indivisa Text Serif Light" pitchFamily="50" charset="0"/>
              </a:rPr>
              <a:t>Brother</a:t>
            </a:r>
            <a:endParaRPr lang="es-ES" sz="4800" b="1" dirty="0">
              <a:solidFill>
                <a:srgbClr val="CC0099"/>
              </a:solidFill>
              <a:latin typeface="Indivisa Text Serif Light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040696" y="4574"/>
            <a:ext cx="43815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virtues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317265" y="5037775"/>
            <a:ext cx="6083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0099"/>
                </a:solidFill>
                <a:latin typeface="Arial Rounded MT Bold" panose="020F0704030504030204" pitchFamily="34" charset="0"/>
              </a:rPr>
              <a:t>in the context of </a:t>
            </a:r>
            <a:r>
              <a:rPr lang="en-US" sz="2400" dirty="0" smtClean="0">
                <a:solidFill>
                  <a:srgbClr val="CC0099"/>
                </a:solidFill>
                <a:latin typeface="Arial Rounded MT Bold" panose="020F0704030504030204" pitchFamily="34" charset="0"/>
              </a:rPr>
              <a:t>Association</a:t>
            </a:r>
            <a:endParaRPr lang="es-ES" sz="2400" dirty="0"/>
          </a:p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675" y="1062263"/>
            <a:ext cx="2567325" cy="3209156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715553" y="1116709"/>
            <a:ext cx="2749471" cy="31547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99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+2</a:t>
            </a:r>
            <a:endParaRPr lang="es-ES" sz="199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655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1207" y="1691829"/>
            <a:ext cx="3653295" cy="516617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77614" y="99080"/>
            <a:ext cx="432103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Be </a:t>
            </a:r>
            <a:r>
              <a:rPr lang="es-ES" sz="2800" dirty="0" err="1" smtClean="0"/>
              <a:t>prophetic</a:t>
            </a:r>
            <a:r>
              <a:rPr lang="es-ES" sz="2800" dirty="0" smtClean="0"/>
              <a:t> with the poor</a:t>
            </a:r>
            <a:endParaRPr lang="es-ES" sz="2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862805" y="1465036"/>
            <a:ext cx="486103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</a:t>
            </a:r>
            <a:r>
              <a:rPr lang="es-ES" sz="2800" dirty="0" err="1" smtClean="0"/>
              <a:t>Totally</a:t>
            </a:r>
            <a:r>
              <a:rPr lang="es-ES" sz="2800" dirty="0" smtClean="0"/>
              <a:t> human quality</a:t>
            </a:r>
            <a:endParaRPr lang="es-ES" sz="2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862807" y="2148014"/>
            <a:ext cx="322226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</a:t>
            </a:r>
            <a:r>
              <a:rPr lang="es-ES" sz="2800" dirty="0" err="1" smtClean="0"/>
              <a:t>Creative</a:t>
            </a:r>
            <a:r>
              <a:rPr lang="es-ES" sz="2800" dirty="0" smtClean="0"/>
              <a:t> </a:t>
            </a:r>
            <a:r>
              <a:rPr lang="es-ES" sz="2800" dirty="0" err="1" smtClean="0"/>
              <a:t>Fidelity</a:t>
            </a:r>
            <a:endParaRPr lang="es-ES" sz="2800" dirty="0"/>
          </a:p>
        </p:txBody>
      </p:sp>
      <p:sp>
        <p:nvSpPr>
          <p:cNvPr id="8" name="CuadroTexto 7"/>
          <p:cNvSpPr txBox="1"/>
          <p:nvPr/>
        </p:nvSpPr>
        <p:spPr>
          <a:xfrm>
            <a:off x="833310" y="2830992"/>
            <a:ext cx="452398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</a:t>
            </a:r>
            <a:r>
              <a:rPr lang="es-ES" sz="2800" dirty="0" err="1"/>
              <a:t>T</a:t>
            </a:r>
            <a:r>
              <a:rPr lang="es-ES" sz="2800" dirty="0" err="1" smtClean="0"/>
              <a:t>eamworking</a:t>
            </a:r>
            <a:r>
              <a:rPr lang="es-ES" sz="2800" dirty="0" smtClean="0"/>
              <a:t> </a:t>
            </a:r>
            <a:r>
              <a:rPr lang="es-ES" sz="2800" dirty="0" err="1" smtClean="0"/>
              <a:t>capacity</a:t>
            </a:r>
            <a:endParaRPr lang="es-ES" sz="2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862805" y="3513970"/>
            <a:ext cx="521035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Living and </a:t>
            </a:r>
            <a:r>
              <a:rPr lang="es-ES" sz="2800" dirty="0" err="1" smtClean="0"/>
              <a:t>sharing</a:t>
            </a:r>
            <a:r>
              <a:rPr lang="es-ES" sz="2800" dirty="0" smtClean="0"/>
              <a:t> spirituality</a:t>
            </a:r>
            <a:endParaRPr lang="es-ES" sz="28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7529431" y="795979"/>
            <a:ext cx="424346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</a:t>
            </a:r>
            <a:endParaRPr lang="es-ES" sz="28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62805" y="4879926"/>
            <a:ext cx="499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</a:t>
            </a:r>
            <a:r>
              <a:rPr lang="es-ES" sz="2800" dirty="0" err="1"/>
              <a:t>O</a:t>
            </a:r>
            <a:r>
              <a:rPr lang="es-ES" sz="2800" dirty="0" err="1" smtClean="0"/>
              <a:t>pting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 </a:t>
            </a:r>
            <a:r>
              <a:rPr lang="es-ES" sz="2800" dirty="0" err="1" smtClean="0"/>
              <a:t>Association</a:t>
            </a:r>
            <a:endParaRPr lang="es-ES" sz="28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499004" y="99080"/>
            <a:ext cx="427389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</a:t>
            </a:r>
            <a:endParaRPr lang="es-ES" sz="28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62805" y="4196948"/>
            <a:ext cx="332345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</a:t>
            </a:r>
            <a:r>
              <a:rPr lang="es-ES" sz="2800" dirty="0" err="1" smtClean="0"/>
              <a:t>Humble</a:t>
            </a:r>
            <a:r>
              <a:rPr lang="es-ES" sz="2800" dirty="0" smtClean="0"/>
              <a:t> </a:t>
            </a:r>
            <a:r>
              <a:rPr lang="es-ES" sz="2800" dirty="0" err="1" smtClean="0"/>
              <a:t>coherence</a:t>
            </a:r>
            <a:endParaRPr lang="es-ES" sz="28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66157" y="5562904"/>
            <a:ext cx="367578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Fraternal and inclusive</a:t>
            </a:r>
            <a:endParaRPr lang="es-ES" sz="28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87628" y="782058"/>
            <a:ext cx="595357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</a:t>
            </a:r>
            <a:r>
              <a:rPr lang="en-US" sz="2800" dirty="0"/>
              <a:t>B</a:t>
            </a:r>
            <a:r>
              <a:rPr lang="en-US" sz="2800" dirty="0" smtClean="0"/>
              <a:t>e accompanied and accompany</a:t>
            </a:r>
            <a:endParaRPr lang="es-ES" sz="28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62806" y="6245880"/>
            <a:ext cx="534030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</a:t>
            </a:r>
            <a:r>
              <a:rPr lang="es-ES" sz="2800" dirty="0" err="1" smtClean="0"/>
              <a:t>Promotes</a:t>
            </a:r>
            <a:r>
              <a:rPr lang="es-ES" sz="2800" dirty="0" smtClean="0"/>
              <a:t> </a:t>
            </a:r>
            <a:r>
              <a:rPr lang="es-ES" sz="2800" dirty="0" err="1" smtClean="0"/>
              <a:t>faith</a:t>
            </a:r>
            <a:r>
              <a:rPr lang="es-ES" sz="2800" dirty="0" smtClean="0"/>
              <a:t>-culture dialogue</a:t>
            </a:r>
            <a:endParaRPr lang="es-ES" sz="2800" dirty="0"/>
          </a:p>
        </p:txBody>
      </p:sp>
      <p:sp>
        <p:nvSpPr>
          <p:cNvPr id="18" name="Botón de acción: Personalizar 17">
            <a:hlinkClick r:id="" action="ppaction://noaction" highlightClick="1"/>
          </p:cNvPr>
          <p:cNvSpPr/>
          <p:nvPr/>
        </p:nvSpPr>
        <p:spPr>
          <a:xfrm>
            <a:off x="316705" y="91730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19" name="Botón de acción: Personalizar 18">
            <a:hlinkClick r:id="" action="ppaction://noaction" highlightClick="1"/>
          </p:cNvPr>
          <p:cNvSpPr/>
          <p:nvPr/>
        </p:nvSpPr>
        <p:spPr>
          <a:xfrm>
            <a:off x="301897" y="1461490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</a:p>
        </p:txBody>
      </p:sp>
      <p:sp>
        <p:nvSpPr>
          <p:cNvPr id="20" name="Botón de acción: Personalizar 19">
            <a:hlinkClick r:id="" action="ppaction://noaction" highlightClick="1"/>
          </p:cNvPr>
          <p:cNvSpPr/>
          <p:nvPr/>
        </p:nvSpPr>
        <p:spPr>
          <a:xfrm>
            <a:off x="301897" y="2146370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</a:p>
        </p:txBody>
      </p:sp>
      <p:sp>
        <p:nvSpPr>
          <p:cNvPr id="21" name="Botón de acción: Personalizar 20">
            <a:hlinkClick r:id="" action="ppaction://noaction" highlightClick="1"/>
          </p:cNvPr>
          <p:cNvSpPr/>
          <p:nvPr/>
        </p:nvSpPr>
        <p:spPr>
          <a:xfrm>
            <a:off x="301897" y="2831250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5</a:t>
            </a:r>
          </a:p>
        </p:txBody>
      </p:sp>
      <p:sp>
        <p:nvSpPr>
          <p:cNvPr id="22" name="Botón de acción: Personalizar 21">
            <a:hlinkClick r:id="" action="ppaction://noaction" highlightClick="1"/>
          </p:cNvPr>
          <p:cNvSpPr/>
          <p:nvPr/>
        </p:nvSpPr>
        <p:spPr>
          <a:xfrm>
            <a:off x="301897" y="3516130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6</a:t>
            </a:r>
          </a:p>
        </p:txBody>
      </p:sp>
      <p:sp>
        <p:nvSpPr>
          <p:cNvPr id="23" name="Botón de acción: Personalizar 22">
            <a:hlinkClick r:id="" action="ppaction://noaction" highlightClick="1"/>
          </p:cNvPr>
          <p:cNvSpPr/>
          <p:nvPr/>
        </p:nvSpPr>
        <p:spPr>
          <a:xfrm>
            <a:off x="6952905" y="806040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12</a:t>
            </a:r>
          </a:p>
        </p:txBody>
      </p:sp>
      <p:sp>
        <p:nvSpPr>
          <p:cNvPr id="24" name="Botón de acción: Personalizar 23">
            <a:hlinkClick r:id="" action="ppaction://noaction" highlightClick="1"/>
          </p:cNvPr>
          <p:cNvSpPr/>
          <p:nvPr/>
        </p:nvSpPr>
        <p:spPr>
          <a:xfrm>
            <a:off x="301897" y="4885890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8</a:t>
            </a:r>
          </a:p>
        </p:txBody>
      </p:sp>
      <p:sp>
        <p:nvSpPr>
          <p:cNvPr id="25" name="Botón de acción: Personalizar 24">
            <a:hlinkClick r:id="" action="ppaction://noaction" highlightClick="1"/>
          </p:cNvPr>
          <p:cNvSpPr/>
          <p:nvPr/>
        </p:nvSpPr>
        <p:spPr>
          <a:xfrm>
            <a:off x="6952905" y="85518"/>
            <a:ext cx="577492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11</a:t>
            </a:r>
          </a:p>
        </p:txBody>
      </p:sp>
      <p:sp>
        <p:nvSpPr>
          <p:cNvPr id="26" name="Botón de acción: Personalizar 25">
            <a:hlinkClick r:id="" action="ppaction://noaction" highlightClick="1"/>
          </p:cNvPr>
          <p:cNvSpPr/>
          <p:nvPr/>
        </p:nvSpPr>
        <p:spPr>
          <a:xfrm>
            <a:off x="301897" y="6255646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10</a:t>
            </a:r>
          </a:p>
        </p:txBody>
      </p:sp>
      <p:sp>
        <p:nvSpPr>
          <p:cNvPr id="27" name="Botón de acción: Personalizar 26">
            <a:hlinkClick r:id="" action="ppaction://noaction" highlightClick="1"/>
          </p:cNvPr>
          <p:cNvSpPr/>
          <p:nvPr/>
        </p:nvSpPr>
        <p:spPr>
          <a:xfrm>
            <a:off x="316705" y="776610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  <p:sp>
        <p:nvSpPr>
          <p:cNvPr id="28" name="Botón de acción: Personalizar 27">
            <a:hlinkClick r:id="" action="ppaction://noaction" highlightClick="1"/>
          </p:cNvPr>
          <p:cNvSpPr/>
          <p:nvPr/>
        </p:nvSpPr>
        <p:spPr>
          <a:xfrm>
            <a:off x="301897" y="5570770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9</a:t>
            </a:r>
          </a:p>
        </p:txBody>
      </p:sp>
      <p:sp>
        <p:nvSpPr>
          <p:cNvPr id="29" name="Botón de acción: Personalizar 28">
            <a:hlinkClick r:id="" action="ppaction://noaction" highlightClick="1"/>
          </p:cNvPr>
          <p:cNvSpPr/>
          <p:nvPr/>
        </p:nvSpPr>
        <p:spPr>
          <a:xfrm>
            <a:off x="301897" y="4201010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0345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12574</TotalTime>
  <Words>2492</Words>
  <Application>Microsoft Office PowerPoint</Application>
  <PresentationFormat>Panorámica</PresentationFormat>
  <Paragraphs>379</Paragraphs>
  <Slides>25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Arial Nova</vt:lpstr>
      <vt:lpstr>Arial Rounded MT Bold</vt:lpstr>
      <vt:lpstr>Calibri</vt:lpstr>
      <vt:lpstr>Calibri Light</vt:lpstr>
      <vt:lpstr>Indivisa Text Serif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Paco Chiva</dc:creator>
  <cp:lastModifiedBy>Paco Chiva</cp:lastModifiedBy>
  <cp:revision>167</cp:revision>
  <dcterms:created xsi:type="dcterms:W3CDTF">2020-01-12T10:09:10Z</dcterms:created>
  <dcterms:modified xsi:type="dcterms:W3CDTF">2020-05-08T13:17:39Z</dcterms:modified>
</cp:coreProperties>
</file>