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76" r:id="rId4"/>
    <p:sldId id="261" r:id="rId5"/>
    <p:sldId id="263" r:id="rId6"/>
    <p:sldId id="265" r:id="rId7"/>
    <p:sldId id="273" r:id="rId8"/>
    <p:sldId id="268" r:id="rId9"/>
    <p:sldId id="271" r:id="rId10"/>
    <p:sldId id="270" r:id="rId11"/>
    <p:sldId id="266" r:id="rId12"/>
    <p:sldId id="272" r:id="rId13"/>
    <p:sldId id="267" r:id="rId14"/>
    <p:sldId id="264" r:id="rId15"/>
    <p:sldId id="269" r:id="rId16"/>
    <p:sldId id="274" r:id="rId17"/>
    <p:sldId id="277" r:id="rId1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16" autoAdjust="0"/>
    <p:restoredTop sz="94660"/>
  </p:normalViewPr>
  <p:slideViewPr>
    <p:cSldViewPr snapToGrid="0">
      <p:cViewPr varScale="1">
        <p:scale>
          <a:sx n="73" d="100"/>
          <a:sy n="73" d="100"/>
        </p:scale>
        <p:origin x="36" y="4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B1D411-D162-4184-A4E2-4275528B32B2}" type="doc">
      <dgm:prSet loTypeId="urn:microsoft.com/office/officeart/2005/8/layout/arrow2" loCatId="process" qsTypeId="urn:microsoft.com/office/officeart/2005/8/quickstyle/3d5" qsCatId="3D" csTypeId="urn:microsoft.com/office/officeart/2005/8/colors/colorful4" csCatId="colorful" phldr="1"/>
      <dgm:spPr/>
      <dgm:t>
        <a:bodyPr/>
        <a:lstStyle/>
        <a:p>
          <a:endParaRPr lang="es-ES"/>
        </a:p>
      </dgm:t>
    </dgm:pt>
    <dgm:pt modelId="{1C799CFF-5759-4B5F-8027-50C3F8BF8B94}">
      <dgm:prSet phldrT="[Texto]"/>
      <dgm:spPr/>
      <dgm:t>
        <a:bodyPr/>
        <a:lstStyle/>
        <a:p>
          <a:pPr algn="ctr"/>
          <a:r>
            <a:rPr lang="es-ES" dirty="0" smtClean="0"/>
            <a:t>Las doce virtudes de un buen maestro según La Salle (Colección de varios trataditos y la guía de las escuelas cristianas).</a:t>
          </a:r>
          <a:endParaRPr lang="es-ES" dirty="0"/>
        </a:p>
      </dgm:t>
    </dgm:pt>
    <dgm:pt modelId="{CBBECC85-EBB3-435E-80AE-8EF80C842EF0}" type="parTrans" cxnId="{B8599A9E-6FDF-4A92-BA75-60C954911EC5}">
      <dgm:prSet/>
      <dgm:spPr/>
      <dgm:t>
        <a:bodyPr/>
        <a:lstStyle/>
        <a:p>
          <a:endParaRPr lang="es-ES"/>
        </a:p>
      </dgm:t>
    </dgm:pt>
    <dgm:pt modelId="{779D53A6-28BD-447D-81F0-87982BD0D34F}" type="sibTrans" cxnId="{B8599A9E-6FDF-4A92-BA75-60C954911EC5}">
      <dgm:prSet/>
      <dgm:spPr/>
      <dgm:t>
        <a:bodyPr/>
        <a:lstStyle/>
        <a:p>
          <a:endParaRPr lang="es-ES"/>
        </a:p>
      </dgm:t>
    </dgm:pt>
    <dgm:pt modelId="{0CCF24C2-C797-42A4-8C86-B64A7006DFB1}">
      <dgm:prSet phldrT="[Texto]"/>
      <dgm:spPr/>
      <dgm:t>
        <a:bodyPr/>
        <a:lstStyle/>
        <a:p>
          <a:pPr algn="ctr"/>
          <a:r>
            <a:rPr lang="es-ES" dirty="0" smtClean="0"/>
            <a:t>Explicación de las doce virtudes de un buen maestro según el hermano Superior General </a:t>
          </a:r>
          <a:r>
            <a:rPr lang="es-ES" dirty="0" err="1" smtClean="0"/>
            <a:t>Agathon</a:t>
          </a:r>
          <a:r>
            <a:rPr lang="es-ES" dirty="0" smtClean="0"/>
            <a:t> (Joseph </a:t>
          </a:r>
          <a:r>
            <a:rPr lang="es-ES" dirty="0" err="1" smtClean="0"/>
            <a:t>Gonlieu</a:t>
          </a:r>
          <a:r>
            <a:rPr lang="es-ES" dirty="0" smtClean="0"/>
            <a:t>).</a:t>
          </a:r>
          <a:endParaRPr lang="es-ES" dirty="0"/>
        </a:p>
      </dgm:t>
    </dgm:pt>
    <dgm:pt modelId="{28816883-6CF3-41F3-BF9E-AE5B9FE45BD1}" type="parTrans" cxnId="{9F6F4298-CCA9-4953-878B-939E1EFBCA18}">
      <dgm:prSet/>
      <dgm:spPr/>
      <dgm:t>
        <a:bodyPr/>
        <a:lstStyle/>
        <a:p>
          <a:endParaRPr lang="es-ES"/>
        </a:p>
      </dgm:t>
    </dgm:pt>
    <dgm:pt modelId="{8A1A67C4-38ED-45E5-A6F3-34A6FA4386C1}" type="sibTrans" cxnId="{9F6F4298-CCA9-4953-878B-939E1EFBCA18}">
      <dgm:prSet/>
      <dgm:spPr/>
      <dgm:t>
        <a:bodyPr/>
        <a:lstStyle/>
        <a:p>
          <a:endParaRPr lang="es-ES"/>
        </a:p>
      </dgm:t>
    </dgm:pt>
    <dgm:pt modelId="{BCA5BF7E-3530-42A8-9AB8-56BED1C8A430}">
      <dgm:prSet phldrT="[Texto]"/>
      <dgm:spPr/>
      <dgm:t>
        <a:bodyPr/>
        <a:lstStyle/>
        <a:p>
          <a:pPr algn="ctr"/>
          <a:r>
            <a:rPr lang="es-ES" dirty="0" smtClean="0"/>
            <a:t>Definiciones de virtud, valor y sus diferencias. </a:t>
          </a:r>
          <a:endParaRPr lang="es-ES" dirty="0"/>
        </a:p>
      </dgm:t>
    </dgm:pt>
    <dgm:pt modelId="{8F7141D6-88C2-404E-9D22-A4D11C4ADD78}" type="parTrans" cxnId="{C9431460-AF18-4149-9806-6A38FB016EEB}">
      <dgm:prSet/>
      <dgm:spPr/>
      <dgm:t>
        <a:bodyPr/>
        <a:lstStyle/>
        <a:p>
          <a:endParaRPr lang="es-ES"/>
        </a:p>
      </dgm:t>
    </dgm:pt>
    <dgm:pt modelId="{7F495B68-C850-4E51-96B1-E78194875452}" type="sibTrans" cxnId="{C9431460-AF18-4149-9806-6A38FB016EEB}">
      <dgm:prSet/>
      <dgm:spPr/>
      <dgm:t>
        <a:bodyPr/>
        <a:lstStyle/>
        <a:p>
          <a:endParaRPr lang="es-ES"/>
        </a:p>
      </dgm:t>
    </dgm:pt>
    <dgm:pt modelId="{7FEEE805-94FF-4C5E-B5F8-2EA5A3E8399D}">
      <dgm:prSet/>
      <dgm:spPr/>
      <dgm:t>
        <a:bodyPr/>
        <a:lstStyle/>
        <a:p>
          <a:pPr algn="ctr"/>
          <a:r>
            <a:rPr lang="es-ES" dirty="0" smtClean="0"/>
            <a:t>Ideas centrales de la exhortación apostólica  </a:t>
          </a:r>
          <a:r>
            <a:rPr lang="es-ES" dirty="0" err="1" smtClean="0"/>
            <a:t>Amoris</a:t>
          </a:r>
          <a:r>
            <a:rPr lang="es-ES" dirty="0" smtClean="0"/>
            <a:t> </a:t>
          </a:r>
          <a:r>
            <a:rPr lang="es-ES" dirty="0" err="1" smtClean="0"/>
            <a:t>Laetitia</a:t>
          </a:r>
          <a:r>
            <a:rPr lang="es-ES" dirty="0" smtClean="0"/>
            <a:t> “La Alegría del Amor” del santo padre Francisco</a:t>
          </a:r>
          <a:endParaRPr lang="es-ES" dirty="0"/>
        </a:p>
      </dgm:t>
    </dgm:pt>
    <dgm:pt modelId="{0CADEDE0-E2DB-4F83-8687-C61E953B5FFD}" type="parTrans" cxnId="{BD1DEF43-1753-426C-A56A-64BBB1C43176}">
      <dgm:prSet/>
      <dgm:spPr/>
      <dgm:t>
        <a:bodyPr/>
        <a:lstStyle/>
        <a:p>
          <a:endParaRPr lang="es-ES"/>
        </a:p>
      </dgm:t>
    </dgm:pt>
    <dgm:pt modelId="{5A422698-8957-450B-97C6-2F45651E3C2E}" type="sibTrans" cxnId="{BD1DEF43-1753-426C-A56A-64BBB1C43176}">
      <dgm:prSet/>
      <dgm:spPr/>
      <dgm:t>
        <a:bodyPr/>
        <a:lstStyle/>
        <a:p>
          <a:endParaRPr lang="es-ES"/>
        </a:p>
      </dgm:t>
    </dgm:pt>
    <dgm:pt modelId="{3B7944DB-A971-4701-8ECA-B5B7225DB16E}" type="pres">
      <dgm:prSet presAssocID="{01B1D411-D162-4184-A4E2-4275528B32B2}" presName="arrowDiagram" presStyleCnt="0">
        <dgm:presLayoutVars>
          <dgm:chMax val="5"/>
          <dgm:dir/>
          <dgm:resizeHandles val="exact"/>
        </dgm:presLayoutVars>
      </dgm:prSet>
      <dgm:spPr/>
      <dgm:t>
        <a:bodyPr/>
        <a:lstStyle/>
        <a:p>
          <a:endParaRPr lang="es-ES"/>
        </a:p>
      </dgm:t>
    </dgm:pt>
    <dgm:pt modelId="{7FD7D3FC-4135-404F-8F8C-56D492C7697C}" type="pres">
      <dgm:prSet presAssocID="{01B1D411-D162-4184-A4E2-4275528B32B2}" presName="arrow" presStyleLbl="bgShp" presStyleIdx="0" presStyleCnt="1" custLinFactNeighborX="-101"/>
      <dgm:spPr/>
    </dgm:pt>
    <dgm:pt modelId="{F63B51B3-2B99-4123-8DA1-819EE516BC63}" type="pres">
      <dgm:prSet presAssocID="{01B1D411-D162-4184-A4E2-4275528B32B2}" presName="arrowDiagram4" presStyleCnt="0"/>
      <dgm:spPr/>
    </dgm:pt>
    <dgm:pt modelId="{44BA5FFF-1D62-48B0-9367-0B4C4EE7CEB8}" type="pres">
      <dgm:prSet presAssocID="{1C799CFF-5759-4B5F-8027-50C3F8BF8B94}" presName="bullet4a" presStyleLbl="node1" presStyleIdx="0" presStyleCnt="4"/>
      <dgm:spPr/>
    </dgm:pt>
    <dgm:pt modelId="{3AC89162-8983-4A18-8568-3D6DA04F60AA}" type="pres">
      <dgm:prSet presAssocID="{1C799CFF-5759-4B5F-8027-50C3F8BF8B94}" presName="textBox4a" presStyleLbl="revTx" presStyleIdx="0" presStyleCnt="4">
        <dgm:presLayoutVars>
          <dgm:bulletEnabled val="1"/>
        </dgm:presLayoutVars>
      </dgm:prSet>
      <dgm:spPr/>
      <dgm:t>
        <a:bodyPr/>
        <a:lstStyle/>
        <a:p>
          <a:endParaRPr lang="es-ES"/>
        </a:p>
      </dgm:t>
    </dgm:pt>
    <dgm:pt modelId="{E914AE24-37DA-4BA4-B4AE-D01AA534F007}" type="pres">
      <dgm:prSet presAssocID="{0CCF24C2-C797-42A4-8C86-B64A7006DFB1}" presName="bullet4b" presStyleLbl="node1" presStyleIdx="1" presStyleCnt="4"/>
      <dgm:spPr/>
    </dgm:pt>
    <dgm:pt modelId="{95D6B794-AC99-49E0-A640-2F578A8F8AA9}" type="pres">
      <dgm:prSet presAssocID="{0CCF24C2-C797-42A4-8C86-B64A7006DFB1}" presName="textBox4b" presStyleLbl="revTx" presStyleIdx="1" presStyleCnt="4">
        <dgm:presLayoutVars>
          <dgm:bulletEnabled val="1"/>
        </dgm:presLayoutVars>
      </dgm:prSet>
      <dgm:spPr/>
      <dgm:t>
        <a:bodyPr/>
        <a:lstStyle/>
        <a:p>
          <a:endParaRPr lang="es-ES"/>
        </a:p>
      </dgm:t>
    </dgm:pt>
    <dgm:pt modelId="{6568C572-6AAE-4530-882E-C5C4F3F07836}" type="pres">
      <dgm:prSet presAssocID="{BCA5BF7E-3530-42A8-9AB8-56BED1C8A430}" presName="bullet4c" presStyleLbl="node1" presStyleIdx="2" presStyleCnt="4"/>
      <dgm:spPr/>
    </dgm:pt>
    <dgm:pt modelId="{FF3C5AEC-26F2-4C4E-BF1B-6C404EBC37D6}" type="pres">
      <dgm:prSet presAssocID="{BCA5BF7E-3530-42A8-9AB8-56BED1C8A430}" presName="textBox4c" presStyleLbl="revTx" presStyleIdx="2" presStyleCnt="4">
        <dgm:presLayoutVars>
          <dgm:bulletEnabled val="1"/>
        </dgm:presLayoutVars>
      </dgm:prSet>
      <dgm:spPr/>
      <dgm:t>
        <a:bodyPr/>
        <a:lstStyle/>
        <a:p>
          <a:endParaRPr lang="es-ES"/>
        </a:p>
      </dgm:t>
    </dgm:pt>
    <dgm:pt modelId="{8D2B9A9A-58CE-4FDC-9607-7DAF5AA45E20}" type="pres">
      <dgm:prSet presAssocID="{7FEEE805-94FF-4C5E-B5F8-2EA5A3E8399D}" presName="bullet4d" presStyleLbl="node1" presStyleIdx="3" presStyleCnt="4"/>
      <dgm:spPr/>
    </dgm:pt>
    <dgm:pt modelId="{C831C81D-FB04-4384-BA71-2DEA86FD5BD5}" type="pres">
      <dgm:prSet presAssocID="{7FEEE805-94FF-4C5E-B5F8-2EA5A3E8399D}" presName="textBox4d" presStyleLbl="revTx" presStyleIdx="3" presStyleCnt="4">
        <dgm:presLayoutVars>
          <dgm:bulletEnabled val="1"/>
        </dgm:presLayoutVars>
      </dgm:prSet>
      <dgm:spPr/>
      <dgm:t>
        <a:bodyPr/>
        <a:lstStyle/>
        <a:p>
          <a:endParaRPr lang="es-ES"/>
        </a:p>
      </dgm:t>
    </dgm:pt>
  </dgm:ptLst>
  <dgm:cxnLst>
    <dgm:cxn modelId="{8BB7D4E6-51FE-43FE-B1A4-A0C84BE3FC2B}" type="presOf" srcId="{0CCF24C2-C797-42A4-8C86-B64A7006DFB1}" destId="{95D6B794-AC99-49E0-A640-2F578A8F8AA9}" srcOrd="0" destOrd="0" presId="urn:microsoft.com/office/officeart/2005/8/layout/arrow2"/>
    <dgm:cxn modelId="{82DC6AB1-1809-4AF6-B75C-124E108519F9}" type="presOf" srcId="{7FEEE805-94FF-4C5E-B5F8-2EA5A3E8399D}" destId="{C831C81D-FB04-4384-BA71-2DEA86FD5BD5}" srcOrd="0" destOrd="0" presId="urn:microsoft.com/office/officeart/2005/8/layout/arrow2"/>
    <dgm:cxn modelId="{9F6F4298-CCA9-4953-878B-939E1EFBCA18}" srcId="{01B1D411-D162-4184-A4E2-4275528B32B2}" destId="{0CCF24C2-C797-42A4-8C86-B64A7006DFB1}" srcOrd="1" destOrd="0" parTransId="{28816883-6CF3-41F3-BF9E-AE5B9FE45BD1}" sibTransId="{8A1A67C4-38ED-45E5-A6F3-34A6FA4386C1}"/>
    <dgm:cxn modelId="{C9431460-AF18-4149-9806-6A38FB016EEB}" srcId="{01B1D411-D162-4184-A4E2-4275528B32B2}" destId="{BCA5BF7E-3530-42A8-9AB8-56BED1C8A430}" srcOrd="2" destOrd="0" parTransId="{8F7141D6-88C2-404E-9D22-A4D11C4ADD78}" sibTransId="{7F495B68-C850-4E51-96B1-E78194875452}"/>
    <dgm:cxn modelId="{CBF54BAE-9063-4FF7-A6C8-8B823164EE90}" type="presOf" srcId="{1C799CFF-5759-4B5F-8027-50C3F8BF8B94}" destId="{3AC89162-8983-4A18-8568-3D6DA04F60AA}" srcOrd="0" destOrd="0" presId="urn:microsoft.com/office/officeart/2005/8/layout/arrow2"/>
    <dgm:cxn modelId="{BD1DEF43-1753-426C-A56A-64BBB1C43176}" srcId="{01B1D411-D162-4184-A4E2-4275528B32B2}" destId="{7FEEE805-94FF-4C5E-B5F8-2EA5A3E8399D}" srcOrd="3" destOrd="0" parTransId="{0CADEDE0-E2DB-4F83-8687-C61E953B5FFD}" sibTransId="{5A422698-8957-450B-97C6-2F45651E3C2E}"/>
    <dgm:cxn modelId="{B8599A9E-6FDF-4A92-BA75-60C954911EC5}" srcId="{01B1D411-D162-4184-A4E2-4275528B32B2}" destId="{1C799CFF-5759-4B5F-8027-50C3F8BF8B94}" srcOrd="0" destOrd="0" parTransId="{CBBECC85-EBB3-435E-80AE-8EF80C842EF0}" sibTransId="{779D53A6-28BD-447D-81F0-87982BD0D34F}"/>
    <dgm:cxn modelId="{F99C5783-7370-4606-B9C0-A7F0D8F16F68}" type="presOf" srcId="{BCA5BF7E-3530-42A8-9AB8-56BED1C8A430}" destId="{FF3C5AEC-26F2-4C4E-BF1B-6C404EBC37D6}" srcOrd="0" destOrd="0" presId="urn:microsoft.com/office/officeart/2005/8/layout/arrow2"/>
    <dgm:cxn modelId="{DF0A51BB-7EF5-41AB-BDCE-53CB6486D085}" type="presOf" srcId="{01B1D411-D162-4184-A4E2-4275528B32B2}" destId="{3B7944DB-A971-4701-8ECA-B5B7225DB16E}" srcOrd="0" destOrd="0" presId="urn:microsoft.com/office/officeart/2005/8/layout/arrow2"/>
    <dgm:cxn modelId="{86EDD3DE-9EC6-462D-81FC-F37F63475EC1}" type="presParOf" srcId="{3B7944DB-A971-4701-8ECA-B5B7225DB16E}" destId="{7FD7D3FC-4135-404F-8F8C-56D492C7697C}" srcOrd="0" destOrd="0" presId="urn:microsoft.com/office/officeart/2005/8/layout/arrow2"/>
    <dgm:cxn modelId="{6F47D677-60CD-4308-AFBB-547CA09B6153}" type="presParOf" srcId="{3B7944DB-A971-4701-8ECA-B5B7225DB16E}" destId="{F63B51B3-2B99-4123-8DA1-819EE516BC63}" srcOrd="1" destOrd="0" presId="urn:microsoft.com/office/officeart/2005/8/layout/arrow2"/>
    <dgm:cxn modelId="{1599BE59-5FF0-43DE-8743-1447188EFE9E}" type="presParOf" srcId="{F63B51B3-2B99-4123-8DA1-819EE516BC63}" destId="{44BA5FFF-1D62-48B0-9367-0B4C4EE7CEB8}" srcOrd="0" destOrd="0" presId="urn:microsoft.com/office/officeart/2005/8/layout/arrow2"/>
    <dgm:cxn modelId="{DF9C139C-8543-43B0-BAF0-090FEF31F5DC}" type="presParOf" srcId="{F63B51B3-2B99-4123-8DA1-819EE516BC63}" destId="{3AC89162-8983-4A18-8568-3D6DA04F60AA}" srcOrd="1" destOrd="0" presId="urn:microsoft.com/office/officeart/2005/8/layout/arrow2"/>
    <dgm:cxn modelId="{B6FF0786-8994-45D9-BE06-92A60E6624F5}" type="presParOf" srcId="{F63B51B3-2B99-4123-8DA1-819EE516BC63}" destId="{E914AE24-37DA-4BA4-B4AE-D01AA534F007}" srcOrd="2" destOrd="0" presId="urn:microsoft.com/office/officeart/2005/8/layout/arrow2"/>
    <dgm:cxn modelId="{E7641B5D-F5EF-4232-A690-3FAD48CF1ABB}" type="presParOf" srcId="{F63B51B3-2B99-4123-8DA1-819EE516BC63}" destId="{95D6B794-AC99-49E0-A640-2F578A8F8AA9}" srcOrd="3" destOrd="0" presId="urn:microsoft.com/office/officeart/2005/8/layout/arrow2"/>
    <dgm:cxn modelId="{B13A0DFF-A949-45F7-AAFE-5A20658BF501}" type="presParOf" srcId="{F63B51B3-2B99-4123-8DA1-819EE516BC63}" destId="{6568C572-6AAE-4530-882E-C5C4F3F07836}" srcOrd="4" destOrd="0" presId="urn:microsoft.com/office/officeart/2005/8/layout/arrow2"/>
    <dgm:cxn modelId="{755FB8FC-1BC5-407E-8979-A5BDBD79A4DE}" type="presParOf" srcId="{F63B51B3-2B99-4123-8DA1-819EE516BC63}" destId="{FF3C5AEC-26F2-4C4E-BF1B-6C404EBC37D6}" srcOrd="5" destOrd="0" presId="urn:microsoft.com/office/officeart/2005/8/layout/arrow2"/>
    <dgm:cxn modelId="{AE9C28FE-E0E3-4319-A392-93CB033F3880}" type="presParOf" srcId="{F63B51B3-2B99-4123-8DA1-819EE516BC63}" destId="{8D2B9A9A-58CE-4FDC-9607-7DAF5AA45E20}" srcOrd="6" destOrd="0" presId="urn:microsoft.com/office/officeart/2005/8/layout/arrow2"/>
    <dgm:cxn modelId="{77EDB084-B4FB-46F6-9FEB-B2D3FF6955FB}" type="presParOf" srcId="{F63B51B3-2B99-4123-8DA1-819EE516BC63}" destId="{C831C81D-FB04-4384-BA71-2DEA86FD5BD5}"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B1D411-D162-4184-A4E2-4275528B32B2}" type="doc">
      <dgm:prSet loTypeId="urn:microsoft.com/office/officeart/2005/8/layout/arrow2" loCatId="process" qsTypeId="urn:microsoft.com/office/officeart/2005/8/quickstyle/3d5" qsCatId="3D" csTypeId="urn:microsoft.com/office/officeart/2005/8/colors/colorful4" csCatId="colorful" phldr="1"/>
      <dgm:spPr/>
      <dgm:t>
        <a:bodyPr/>
        <a:lstStyle/>
        <a:p>
          <a:endParaRPr lang="es-ES"/>
        </a:p>
      </dgm:t>
    </dgm:pt>
    <dgm:pt modelId="{1C799CFF-5759-4B5F-8027-50C3F8BF8B94}">
      <dgm:prSet phldrT="[Texto]"/>
      <dgm:spPr/>
      <dgm:t>
        <a:bodyPr/>
        <a:lstStyle/>
        <a:p>
          <a:pPr algn="ctr"/>
          <a:r>
            <a:rPr lang="es-ES" dirty="0" smtClean="0"/>
            <a:t>Congreso Internacional de la familia 1958 Papa Pío XII</a:t>
          </a:r>
          <a:endParaRPr lang="es-ES" dirty="0"/>
        </a:p>
      </dgm:t>
    </dgm:pt>
    <dgm:pt modelId="{CBBECC85-EBB3-435E-80AE-8EF80C842EF0}" type="parTrans" cxnId="{B8599A9E-6FDF-4A92-BA75-60C954911EC5}">
      <dgm:prSet/>
      <dgm:spPr/>
      <dgm:t>
        <a:bodyPr/>
        <a:lstStyle/>
        <a:p>
          <a:endParaRPr lang="es-ES"/>
        </a:p>
      </dgm:t>
    </dgm:pt>
    <dgm:pt modelId="{779D53A6-28BD-447D-81F0-87982BD0D34F}" type="sibTrans" cxnId="{B8599A9E-6FDF-4A92-BA75-60C954911EC5}">
      <dgm:prSet/>
      <dgm:spPr/>
      <dgm:t>
        <a:bodyPr/>
        <a:lstStyle/>
        <a:p>
          <a:endParaRPr lang="es-ES"/>
        </a:p>
      </dgm:t>
    </dgm:pt>
    <dgm:pt modelId="{0CCF24C2-C797-42A4-8C86-B64A7006DFB1}">
      <dgm:prSet phldrT="[Texto]"/>
      <dgm:spPr/>
      <dgm:t>
        <a:bodyPr/>
        <a:lstStyle/>
        <a:p>
          <a:pPr algn="ctr"/>
          <a:r>
            <a:rPr lang="es-ES" dirty="0" smtClean="0"/>
            <a:t>Sínodo sobre la familia 1980</a:t>
          </a:r>
        </a:p>
        <a:p>
          <a:pPr algn="ctr"/>
          <a:r>
            <a:rPr lang="es-ES" dirty="0" smtClean="0"/>
            <a:t>San Juan Pablo II</a:t>
          </a:r>
          <a:endParaRPr lang="es-ES" dirty="0"/>
        </a:p>
      </dgm:t>
    </dgm:pt>
    <dgm:pt modelId="{28816883-6CF3-41F3-BF9E-AE5B9FE45BD1}" type="parTrans" cxnId="{9F6F4298-CCA9-4953-878B-939E1EFBCA18}">
      <dgm:prSet/>
      <dgm:spPr/>
      <dgm:t>
        <a:bodyPr/>
        <a:lstStyle/>
        <a:p>
          <a:endParaRPr lang="es-ES"/>
        </a:p>
      </dgm:t>
    </dgm:pt>
    <dgm:pt modelId="{8A1A67C4-38ED-45E5-A6F3-34A6FA4386C1}" type="sibTrans" cxnId="{9F6F4298-CCA9-4953-878B-939E1EFBCA18}">
      <dgm:prSet/>
      <dgm:spPr/>
      <dgm:t>
        <a:bodyPr/>
        <a:lstStyle/>
        <a:p>
          <a:endParaRPr lang="es-ES"/>
        </a:p>
      </dgm:t>
    </dgm:pt>
    <dgm:pt modelId="{BCA5BF7E-3530-42A8-9AB8-56BED1C8A430}">
      <dgm:prSet phldrT="[Texto]"/>
      <dgm:spPr/>
      <dgm:t>
        <a:bodyPr/>
        <a:lstStyle/>
        <a:p>
          <a:pPr algn="ctr"/>
          <a:r>
            <a:rPr lang="es-ES" dirty="0" smtClean="0"/>
            <a:t>Exhortación </a:t>
          </a:r>
          <a:r>
            <a:rPr lang="es-ES" dirty="0" err="1" smtClean="0"/>
            <a:t>aspotólica</a:t>
          </a:r>
          <a:r>
            <a:rPr lang="es-ES" dirty="0" smtClean="0"/>
            <a:t> </a:t>
          </a:r>
          <a:r>
            <a:rPr lang="es-ES" dirty="0" err="1" smtClean="0"/>
            <a:t>Familiaris</a:t>
          </a:r>
          <a:r>
            <a:rPr lang="es-ES" dirty="0" smtClean="0"/>
            <a:t> </a:t>
          </a:r>
          <a:r>
            <a:rPr lang="es-ES" dirty="0" err="1" smtClean="0"/>
            <a:t>Consortio</a:t>
          </a:r>
          <a:r>
            <a:rPr lang="es-ES" dirty="0" smtClean="0"/>
            <a:t> 1981 por el Santo San Padre Juan Pablo II</a:t>
          </a:r>
          <a:endParaRPr lang="es-ES" dirty="0"/>
        </a:p>
      </dgm:t>
    </dgm:pt>
    <dgm:pt modelId="{8F7141D6-88C2-404E-9D22-A4D11C4ADD78}" type="parTrans" cxnId="{C9431460-AF18-4149-9806-6A38FB016EEB}">
      <dgm:prSet/>
      <dgm:spPr/>
      <dgm:t>
        <a:bodyPr/>
        <a:lstStyle/>
        <a:p>
          <a:endParaRPr lang="es-ES"/>
        </a:p>
      </dgm:t>
    </dgm:pt>
    <dgm:pt modelId="{7F495B68-C850-4E51-96B1-E78194875452}" type="sibTrans" cxnId="{C9431460-AF18-4149-9806-6A38FB016EEB}">
      <dgm:prSet/>
      <dgm:spPr/>
      <dgm:t>
        <a:bodyPr/>
        <a:lstStyle/>
        <a:p>
          <a:endParaRPr lang="es-ES"/>
        </a:p>
      </dgm:t>
    </dgm:pt>
    <dgm:pt modelId="{7FEEE805-94FF-4C5E-B5F8-2EA5A3E8399D}">
      <dgm:prSet/>
      <dgm:spPr/>
      <dgm:t>
        <a:bodyPr/>
        <a:lstStyle/>
        <a:p>
          <a:pPr algn="ctr"/>
          <a:r>
            <a:rPr lang="es-ES" dirty="0" smtClean="0"/>
            <a:t>Trabajo y reflexión en grupos de 10, sobre las 12 virtudes </a:t>
          </a:r>
          <a:r>
            <a:rPr lang="es-ES" dirty="0" smtClean="0"/>
            <a:t>que </a:t>
          </a:r>
          <a:r>
            <a:rPr lang="es-ES" dirty="0" smtClean="0"/>
            <a:t>deberían primar en nuestros hogares.</a:t>
          </a:r>
          <a:endParaRPr lang="es-ES" dirty="0"/>
        </a:p>
      </dgm:t>
    </dgm:pt>
    <dgm:pt modelId="{0CADEDE0-E2DB-4F83-8687-C61E953B5FFD}" type="parTrans" cxnId="{BD1DEF43-1753-426C-A56A-64BBB1C43176}">
      <dgm:prSet/>
      <dgm:spPr/>
      <dgm:t>
        <a:bodyPr/>
        <a:lstStyle/>
        <a:p>
          <a:endParaRPr lang="es-ES"/>
        </a:p>
      </dgm:t>
    </dgm:pt>
    <dgm:pt modelId="{5A422698-8957-450B-97C6-2F45651E3C2E}" type="sibTrans" cxnId="{BD1DEF43-1753-426C-A56A-64BBB1C43176}">
      <dgm:prSet/>
      <dgm:spPr/>
      <dgm:t>
        <a:bodyPr/>
        <a:lstStyle/>
        <a:p>
          <a:endParaRPr lang="es-ES"/>
        </a:p>
      </dgm:t>
    </dgm:pt>
    <dgm:pt modelId="{0FC886F7-FB6F-4033-A7D1-B37D9051483D}">
      <dgm:prSet/>
      <dgm:spPr/>
      <dgm:t>
        <a:bodyPr/>
        <a:lstStyle/>
        <a:p>
          <a:pPr algn="ctr"/>
          <a:r>
            <a:rPr lang="es-ES" dirty="0" smtClean="0"/>
            <a:t>Puesta en plenaria de las 12 virtudes de un buen padre y una buena madre. </a:t>
          </a:r>
          <a:endParaRPr lang="es-ES" dirty="0"/>
        </a:p>
      </dgm:t>
    </dgm:pt>
    <dgm:pt modelId="{D88ACF09-D52D-4053-B5F4-9AEEF983BDF1}" type="parTrans" cxnId="{E9BE3621-4221-4DD9-8B7F-EAAD2A7EF00A}">
      <dgm:prSet/>
      <dgm:spPr/>
      <dgm:t>
        <a:bodyPr/>
        <a:lstStyle/>
        <a:p>
          <a:endParaRPr lang="es-ES"/>
        </a:p>
      </dgm:t>
    </dgm:pt>
    <dgm:pt modelId="{84C51630-54B5-41DC-82C4-896840BB6D29}" type="sibTrans" cxnId="{E9BE3621-4221-4DD9-8B7F-EAAD2A7EF00A}">
      <dgm:prSet/>
      <dgm:spPr/>
      <dgm:t>
        <a:bodyPr/>
        <a:lstStyle/>
        <a:p>
          <a:endParaRPr lang="es-ES"/>
        </a:p>
      </dgm:t>
    </dgm:pt>
    <dgm:pt modelId="{AAE16764-D4CD-4BD8-8A30-587975F14622}">
      <dgm:prSet phldrT="[Texto]"/>
      <dgm:spPr/>
      <dgm:t>
        <a:bodyPr/>
        <a:lstStyle/>
        <a:p>
          <a:endParaRPr lang="es-ES"/>
        </a:p>
      </dgm:t>
    </dgm:pt>
    <dgm:pt modelId="{4CE300BA-5AE0-405B-9E9A-7D03662E2E45}" type="parTrans" cxnId="{AAE62D6B-03D1-445D-8518-5569889C3948}">
      <dgm:prSet/>
      <dgm:spPr/>
      <dgm:t>
        <a:bodyPr/>
        <a:lstStyle/>
        <a:p>
          <a:endParaRPr lang="es-ES"/>
        </a:p>
      </dgm:t>
    </dgm:pt>
    <dgm:pt modelId="{BC79B942-F2B1-47CC-A34D-27B30AE2EEFA}" type="sibTrans" cxnId="{AAE62D6B-03D1-445D-8518-5569889C3948}">
      <dgm:prSet/>
      <dgm:spPr/>
      <dgm:t>
        <a:bodyPr/>
        <a:lstStyle/>
        <a:p>
          <a:endParaRPr lang="es-ES"/>
        </a:p>
      </dgm:t>
    </dgm:pt>
    <dgm:pt modelId="{3B7944DB-A971-4701-8ECA-B5B7225DB16E}" type="pres">
      <dgm:prSet presAssocID="{01B1D411-D162-4184-A4E2-4275528B32B2}" presName="arrowDiagram" presStyleCnt="0">
        <dgm:presLayoutVars>
          <dgm:chMax val="5"/>
          <dgm:dir/>
          <dgm:resizeHandles val="exact"/>
        </dgm:presLayoutVars>
      </dgm:prSet>
      <dgm:spPr/>
      <dgm:t>
        <a:bodyPr/>
        <a:lstStyle/>
        <a:p>
          <a:endParaRPr lang="es-ES"/>
        </a:p>
      </dgm:t>
    </dgm:pt>
    <dgm:pt modelId="{7FD7D3FC-4135-404F-8F8C-56D492C7697C}" type="pres">
      <dgm:prSet presAssocID="{01B1D411-D162-4184-A4E2-4275528B32B2}" presName="arrow" presStyleLbl="bgShp" presStyleIdx="0" presStyleCnt="1" custLinFactNeighborX="-101"/>
      <dgm:spPr/>
    </dgm:pt>
    <dgm:pt modelId="{138184EE-EA0C-402D-BDC3-B980B69758CB}" type="pres">
      <dgm:prSet presAssocID="{01B1D411-D162-4184-A4E2-4275528B32B2}" presName="arrowDiagram5" presStyleCnt="0"/>
      <dgm:spPr/>
    </dgm:pt>
    <dgm:pt modelId="{2E877003-CD51-48D7-85D6-55BA89EEE673}" type="pres">
      <dgm:prSet presAssocID="{1C799CFF-5759-4B5F-8027-50C3F8BF8B94}" presName="bullet5a" presStyleLbl="node1" presStyleIdx="0" presStyleCnt="5"/>
      <dgm:spPr/>
    </dgm:pt>
    <dgm:pt modelId="{7A1D1B5F-CE53-4673-8503-4106C9C9CCEF}" type="pres">
      <dgm:prSet presAssocID="{1C799CFF-5759-4B5F-8027-50C3F8BF8B94}" presName="textBox5a" presStyleLbl="revTx" presStyleIdx="0" presStyleCnt="5">
        <dgm:presLayoutVars>
          <dgm:bulletEnabled val="1"/>
        </dgm:presLayoutVars>
      </dgm:prSet>
      <dgm:spPr/>
      <dgm:t>
        <a:bodyPr/>
        <a:lstStyle/>
        <a:p>
          <a:endParaRPr lang="es-ES"/>
        </a:p>
      </dgm:t>
    </dgm:pt>
    <dgm:pt modelId="{4C7ACB38-ECBF-441B-9DDE-33D17F16697E}" type="pres">
      <dgm:prSet presAssocID="{0CCF24C2-C797-42A4-8C86-B64A7006DFB1}" presName="bullet5b" presStyleLbl="node1" presStyleIdx="1" presStyleCnt="5"/>
      <dgm:spPr/>
    </dgm:pt>
    <dgm:pt modelId="{4384B641-9A4B-47F9-9237-DC7D6783B62E}" type="pres">
      <dgm:prSet presAssocID="{0CCF24C2-C797-42A4-8C86-B64A7006DFB1}" presName="textBox5b" presStyleLbl="revTx" presStyleIdx="1" presStyleCnt="5">
        <dgm:presLayoutVars>
          <dgm:bulletEnabled val="1"/>
        </dgm:presLayoutVars>
      </dgm:prSet>
      <dgm:spPr/>
      <dgm:t>
        <a:bodyPr/>
        <a:lstStyle/>
        <a:p>
          <a:endParaRPr lang="es-ES"/>
        </a:p>
      </dgm:t>
    </dgm:pt>
    <dgm:pt modelId="{CEF87E0E-DCC3-4DD2-BC18-B6E3904C7185}" type="pres">
      <dgm:prSet presAssocID="{BCA5BF7E-3530-42A8-9AB8-56BED1C8A430}" presName="bullet5c" presStyleLbl="node1" presStyleIdx="2" presStyleCnt="5"/>
      <dgm:spPr/>
    </dgm:pt>
    <dgm:pt modelId="{186014AE-71B8-40D6-AC9C-C2A207A58055}" type="pres">
      <dgm:prSet presAssocID="{BCA5BF7E-3530-42A8-9AB8-56BED1C8A430}" presName="textBox5c" presStyleLbl="revTx" presStyleIdx="2" presStyleCnt="5">
        <dgm:presLayoutVars>
          <dgm:bulletEnabled val="1"/>
        </dgm:presLayoutVars>
      </dgm:prSet>
      <dgm:spPr/>
      <dgm:t>
        <a:bodyPr/>
        <a:lstStyle/>
        <a:p>
          <a:endParaRPr lang="es-ES"/>
        </a:p>
      </dgm:t>
    </dgm:pt>
    <dgm:pt modelId="{0A391F31-5B75-4E41-8573-1A18BA7EFB4F}" type="pres">
      <dgm:prSet presAssocID="{7FEEE805-94FF-4C5E-B5F8-2EA5A3E8399D}" presName="bullet5d" presStyleLbl="node1" presStyleIdx="3" presStyleCnt="5"/>
      <dgm:spPr/>
    </dgm:pt>
    <dgm:pt modelId="{F92DC49C-AD70-4307-B3AA-55A07E6735E2}" type="pres">
      <dgm:prSet presAssocID="{7FEEE805-94FF-4C5E-B5F8-2EA5A3E8399D}" presName="textBox5d" presStyleLbl="revTx" presStyleIdx="3" presStyleCnt="5">
        <dgm:presLayoutVars>
          <dgm:bulletEnabled val="1"/>
        </dgm:presLayoutVars>
      </dgm:prSet>
      <dgm:spPr/>
      <dgm:t>
        <a:bodyPr/>
        <a:lstStyle/>
        <a:p>
          <a:endParaRPr lang="es-ES"/>
        </a:p>
      </dgm:t>
    </dgm:pt>
    <dgm:pt modelId="{D4E9976D-67AC-4DAA-9C8F-CD7BD3A6A165}" type="pres">
      <dgm:prSet presAssocID="{0FC886F7-FB6F-4033-A7D1-B37D9051483D}" presName="bullet5e" presStyleLbl="node1" presStyleIdx="4" presStyleCnt="5"/>
      <dgm:spPr/>
    </dgm:pt>
    <dgm:pt modelId="{D6EA6FEB-FF30-47C1-A6D7-478999F899A7}" type="pres">
      <dgm:prSet presAssocID="{0FC886F7-FB6F-4033-A7D1-B37D9051483D}" presName="textBox5e" presStyleLbl="revTx" presStyleIdx="4" presStyleCnt="5">
        <dgm:presLayoutVars>
          <dgm:bulletEnabled val="1"/>
        </dgm:presLayoutVars>
      </dgm:prSet>
      <dgm:spPr/>
      <dgm:t>
        <a:bodyPr/>
        <a:lstStyle/>
        <a:p>
          <a:endParaRPr lang="es-ES"/>
        </a:p>
      </dgm:t>
    </dgm:pt>
  </dgm:ptLst>
  <dgm:cxnLst>
    <dgm:cxn modelId="{9DD75DFA-2AE7-43D2-94A2-8A16050FDB6D}" type="presOf" srcId="{01B1D411-D162-4184-A4E2-4275528B32B2}" destId="{3B7944DB-A971-4701-8ECA-B5B7225DB16E}" srcOrd="0" destOrd="0" presId="urn:microsoft.com/office/officeart/2005/8/layout/arrow2"/>
    <dgm:cxn modelId="{C9431460-AF18-4149-9806-6A38FB016EEB}" srcId="{01B1D411-D162-4184-A4E2-4275528B32B2}" destId="{BCA5BF7E-3530-42A8-9AB8-56BED1C8A430}" srcOrd="2" destOrd="0" parTransId="{8F7141D6-88C2-404E-9D22-A4D11C4ADD78}" sibTransId="{7F495B68-C850-4E51-96B1-E78194875452}"/>
    <dgm:cxn modelId="{80A623D4-5F12-4CE5-9A91-BCE52DE2BF2B}" type="presOf" srcId="{1C799CFF-5759-4B5F-8027-50C3F8BF8B94}" destId="{7A1D1B5F-CE53-4673-8503-4106C9C9CCEF}" srcOrd="0" destOrd="0" presId="urn:microsoft.com/office/officeart/2005/8/layout/arrow2"/>
    <dgm:cxn modelId="{9F6F4298-CCA9-4953-878B-939E1EFBCA18}" srcId="{01B1D411-D162-4184-A4E2-4275528B32B2}" destId="{0CCF24C2-C797-42A4-8C86-B64A7006DFB1}" srcOrd="1" destOrd="0" parTransId="{28816883-6CF3-41F3-BF9E-AE5B9FE45BD1}" sibTransId="{8A1A67C4-38ED-45E5-A6F3-34A6FA4386C1}"/>
    <dgm:cxn modelId="{BD1DEF43-1753-426C-A56A-64BBB1C43176}" srcId="{01B1D411-D162-4184-A4E2-4275528B32B2}" destId="{7FEEE805-94FF-4C5E-B5F8-2EA5A3E8399D}" srcOrd="3" destOrd="0" parTransId="{0CADEDE0-E2DB-4F83-8687-C61E953B5FFD}" sibTransId="{5A422698-8957-450B-97C6-2F45651E3C2E}"/>
    <dgm:cxn modelId="{98968D30-4D1B-4B80-BE33-C99237DC37DA}" type="presOf" srcId="{0CCF24C2-C797-42A4-8C86-B64A7006DFB1}" destId="{4384B641-9A4B-47F9-9237-DC7D6783B62E}" srcOrd="0" destOrd="0" presId="urn:microsoft.com/office/officeart/2005/8/layout/arrow2"/>
    <dgm:cxn modelId="{AAE62D6B-03D1-445D-8518-5569889C3948}" srcId="{01B1D411-D162-4184-A4E2-4275528B32B2}" destId="{AAE16764-D4CD-4BD8-8A30-587975F14622}" srcOrd="5" destOrd="0" parTransId="{4CE300BA-5AE0-405B-9E9A-7D03662E2E45}" sibTransId="{BC79B942-F2B1-47CC-A34D-27B30AE2EEFA}"/>
    <dgm:cxn modelId="{646106A1-3B33-44F6-96AD-A82A2FA0DC13}" type="presOf" srcId="{7FEEE805-94FF-4C5E-B5F8-2EA5A3E8399D}" destId="{F92DC49C-AD70-4307-B3AA-55A07E6735E2}" srcOrd="0" destOrd="0" presId="urn:microsoft.com/office/officeart/2005/8/layout/arrow2"/>
    <dgm:cxn modelId="{20801427-C9F6-4450-9466-0B315E2FEF2B}" type="presOf" srcId="{0FC886F7-FB6F-4033-A7D1-B37D9051483D}" destId="{D6EA6FEB-FF30-47C1-A6D7-478999F899A7}" srcOrd="0" destOrd="0" presId="urn:microsoft.com/office/officeart/2005/8/layout/arrow2"/>
    <dgm:cxn modelId="{22279862-8C71-4154-99B5-AB6C8730632A}" type="presOf" srcId="{BCA5BF7E-3530-42A8-9AB8-56BED1C8A430}" destId="{186014AE-71B8-40D6-AC9C-C2A207A58055}" srcOrd="0" destOrd="0" presId="urn:microsoft.com/office/officeart/2005/8/layout/arrow2"/>
    <dgm:cxn modelId="{B8599A9E-6FDF-4A92-BA75-60C954911EC5}" srcId="{01B1D411-D162-4184-A4E2-4275528B32B2}" destId="{1C799CFF-5759-4B5F-8027-50C3F8BF8B94}" srcOrd="0" destOrd="0" parTransId="{CBBECC85-EBB3-435E-80AE-8EF80C842EF0}" sibTransId="{779D53A6-28BD-447D-81F0-87982BD0D34F}"/>
    <dgm:cxn modelId="{E9BE3621-4221-4DD9-8B7F-EAAD2A7EF00A}" srcId="{01B1D411-D162-4184-A4E2-4275528B32B2}" destId="{0FC886F7-FB6F-4033-A7D1-B37D9051483D}" srcOrd="4" destOrd="0" parTransId="{D88ACF09-D52D-4053-B5F4-9AEEF983BDF1}" sibTransId="{84C51630-54B5-41DC-82C4-896840BB6D29}"/>
    <dgm:cxn modelId="{06143F36-2936-4D1E-9979-1D5B4827CE84}" type="presParOf" srcId="{3B7944DB-A971-4701-8ECA-B5B7225DB16E}" destId="{7FD7D3FC-4135-404F-8F8C-56D492C7697C}" srcOrd="0" destOrd="0" presId="urn:microsoft.com/office/officeart/2005/8/layout/arrow2"/>
    <dgm:cxn modelId="{F877C496-5A49-4E00-8A2B-DAA135E32DA0}" type="presParOf" srcId="{3B7944DB-A971-4701-8ECA-B5B7225DB16E}" destId="{138184EE-EA0C-402D-BDC3-B980B69758CB}" srcOrd="1" destOrd="0" presId="urn:microsoft.com/office/officeart/2005/8/layout/arrow2"/>
    <dgm:cxn modelId="{6404CD1C-FCA1-4ADD-AFDE-D853FE65C569}" type="presParOf" srcId="{138184EE-EA0C-402D-BDC3-B980B69758CB}" destId="{2E877003-CD51-48D7-85D6-55BA89EEE673}" srcOrd="0" destOrd="0" presId="urn:microsoft.com/office/officeart/2005/8/layout/arrow2"/>
    <dgm:cxn modelId="{44C3BDE3-3424-474E-A2EB-F5C000308E60}" type="presParOf" srcId="{138184EE-EA0C-402D-BDC3-B980B69758CB}" destId="{7A1D1B5F-CE53-4673-8503-4106C9C9CCEF}" srcOrd="1" destOrd="0" presId="urn:microsoft.com/office/officeart/2005/8/layout/arrow2"/>
    <dgm:cxn modelId="{BE464A1B-FD3E-4AA3-8FA2-25250341F4E8}" type="presParOf" srcId="{138184EE-EA0C-402D-BDC3-B980B69758CB}" destId="{4C7ACB38-ECBF-441B-9DDE-33D17F16697E}" srcOrd="2" destOrd="0" presId="urn:microsoft.com/office/officeart/2005/8/layout/arrow2"/>
    <dgm:cxn modelId="{5A0EF8DF-9EE1-4711-854A-BE7A715F6885}" type="presParOf" srcId="{138184EE-EA0C-402D-BDC3-B980B69758CB}" destId="{4384B641-9A4B-47F9-9237-DC7D6783B62E}" srcOrd="3" destOrd="0" presId="urn:microsoft.com/office/officeart/2005/8/layout/arrow2"/>
    <dgm:cxn modelId="{F2834FAD-17D3-4F16-9E7C-EC26559E357C}" type="presParOf" srcId="{138184EE-EA0C-402D-BDC3-B980B69758CB}" destId="{CEF87E0E-DCC3-4DD2-BC18-B6E3904C7185}" srcOrd="4" destOrd="0" presId="urn:microsoft.com/office/officeart/2005/8/layout/arrow2"/>
    <dgm:cxn modelId="{796FF03F-7C72-4A6A-9B38-E7330187ED4B}" type="presParOf" srcId="{138184EE-EA0C-402D-BDC3-B980B69758CB}" destId="{186014AE-71B8-40D6-AC9C-C2A207A58055}" srcOrd="5" destOrd="0" presId="urn:microsoft.com/office/officeart/2005/8/layout/arrow2"/>
    <dgm:cxn modelId="{9815F1DD-798B-45A0-B6B4-43D2B80B1FED}" type="presParOf" srcId="{138184EE-EA0C-402D-BDC3-B980B69758CB}" destId="{0A391F31-5B75-4E41-8573-1A18BA7EFB4F}" srcOrd="6" destOrd="0" presId="urn:microsoft.com/office/officeart/2005/8/layout/arrow2"/>
    <dgm:cxn modelId="{919BBB93-019A-453B-82EB-04BC8EC33B3E}" type="presParOf" srcId="{138184EE-EA0C-402D-BDC3-B980B69758CB}" destId="{F92DC49C-AD70-4307-B3AA-55A07E6735E2}" srcOrd="7" destOrd="0" presId="urn:microsoft.com/office/officeart/2005/8/layout/arrow2"/>
    <dgm:cxn modelId="{3AD4FA9B-84A3-4DB7-814E-1472C8471ECF}" type="presParOf" srcId="{138184EE-EA0C-402D-BDC3-B980B69758CB}" destId="{D4E9976D-67AC-4DAA-9C8F-CD7BD3A6A165}" srcOrd="8" destOrd="0" presId="urn:microsoft.com/office/officeart/2005/8/layout/arrow2"/>
    <dgm:cxn modelId="{E7FF599D-C975-493A-931B-F5484D382859}" type="presParOf" srcId="{138184EE-EA0C-402D-BDC3-B980B69758CB}" destId="{D6EA6FEB-FF30-47C1-A6D7-478999F899A7}"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7D3FC-4135-404F-8F8C-56D492C7697C}">
      <dsp:nvSpPr>
        <dsp:cNvPr id="0" name=""/>
        <dsp:cNvSpPr/>
      </dsp:nvSpPr>
      <dsp:spPr>
        <a:xfrm>
          <a:off x="979611" y="0"/>
          <a:ext cx="9936480" cy="6210300"/>
        </a:xfrm>
        <a:prstGeom prst="swooshArrow">
          <a:avLst>
            <a:gd name="adj1" fmla="val 25000"/>
            <a:gd name="adj2" fmla="val 25000"/>
          </a:avLst>
        </a:prstGeom>
        <a:solidFill>
          <a:schemeClr val="accent4">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44BA5FFF-1D62-48B0-9367-0B4C4EE7CEB8}">
      <dsp:nvSpPr>
        <dsp:cNvPr id="0" name=""/>
        <dsp:cNvSpPr/>
      </dsp:nvSpPr>
      <dsp:spPr>
        <a:xfrm>
          <a:off x="1968390" y="4617979"/>
          <a:ext cx="228539" cy="228539"/>
        </a:xfrm>
        <a:prstGeom prst="ellipse">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3AC89162-8983-4A18-8568-3D6DA04F60AA}">
      <dsp:nvSpPr>
        <dsp:cNvPr id="0" name=""/>
        <dsp:cNvSpPr/>
      </dsp:nvSpPr>
      <dsp:spPr>
        <a:xfrm>
          <a:off x="2082660" y="4732248"/>
          <a:ext cx="1699138" cy="1478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098" tIns="0" rIns="0" bIns="0" numCol="1" spcCol="1270" anchor="t" anchorCtr="0">
          <a:noAutofit/>
        </a:bodyPr>
        <a:lstStyle/>
        <a:p>
          <a:pPr lvl="0" algn="ctr" defTabSz="666750">
            <a:lnSpc>
              <a:spcPct val="90000"/>
            </a:lnSpc>
            <a:spcBef>
              <a:spcPct val="0"/>
            </a:spcBef>
            <a:spcAft>
              <a:spcPct val="35000"/>
            </a:spcAft>
          </a:pPr>
          <a:r>
            <a:rPr lang="es-ES" sz="1500" kern="1200" dirty="0" smtClean="0"/>
            <a:t>Las doce virtudes de un buen maestro según La Salle (Colección de varios trataditos y la guía de las escuelas cristianas).</a:t>
          </a:r>
          <a:endParaRPr lang="es-ES" sz="1500" kern="1200" dirty="0"/>
        </a:p>
      </dsp:txBody>
      <dsp:txXfrm>
        <a:off x="2082660" y="4732248"/>
        <a:ext cx="1699138" cy="1478051"/>
      </dsp:txXfrm>
    </dsp:sp>
    <dsp:sp modelId="{E914AE24-37DA-4BA4-B4AE-D01AA534F007}">
      <dsp:nvSpPr>
        <dsp:cNvPr id="0" name=""/>
        <dsp:cNvSpPr/>
      </dsp:nvSpPr>
      <dsp:spPr>
        <a:xfrm>
          <a:off x="3583068" y="3173463"/>
          <a:ext cx="397459" cy="397459"/>
        </a:xfrm>
        <a:prstGeom prst="ellipse">
          <a:avLst/>
        </a:prstGeom>
        <a:solidFill>
          <a:schemeClr val="accent4">
            <a:hueOff val="3465231"/>
            <a:satOff val="-15989"/>
            <a:lumOff val="58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5D6B794-AC99-49E0-A640-2F578A8F8AA9}">
      <dsp:nvSpPr>
        <dsp:cNvPr id="0" name=""/>
        <dsp:cNvSpPr/>
      </dsp:nvSpPr>
      <dsp:spPr>
        <a:xfrm>
          <a:off x="3781798" y="3372192"/>
          <a:ext cx="2086660" cy="2838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605" tIns="0" rIns="0" bIns="0" numCol="1" spcCol="1270" anchor="t" anchorCtr="0">
          <a:noAutofit/>
        </a:bodyPr>
        <a:lstStyle/>
        <a:p>
          <a:pPr lvl="0" algn="ctr" defTabSz="666750">
            <a:lnSpc>
              <a:spcPct val="90000"/>
            </a:lnSpc>
            <a:spcBef>
              <a:spcPct val="0"/>
            </a:spcBef>
            <a:spcAft>
              <a:spcPct val="35000"/>
            </a:spcAft>
          </a:pPr>
          <a:r>
            <a:rPr lang="es-ES" sz="1500" kern="1200" dirty="0" smtClean="0"/>
            <a:t>Explicación de las doce virtudes de un buen maestro según el hermano Superior General </a:t>
          </a:r>
          <a:r>
            <a:rPr lang="es-ES" sz="1500" kern="1200" dirty="0" err="1" smtClean="0"/>
            <a:t>Agathon</a:t>
          </a:r>
          <a:r>
            <a:rPr lang="es-ES" sz="1500" kern="1200" dirty="0" smtClean="0"/>
            <a:t> (Joseph </a:t>
          </a:r>
          <a:r>
            <a:rPr lang="es-ES" sz="1500" kern="1200" dirty="0" err="1" smtClean="0"/>
            <a:t>Gonlieu</a:t>
          </a:r>
          <a:r>
            <a:rPr lang="es-ES" sz="1500" kern="1200" dirty="0" smtClean="0"/>
            <a:t>).</a:t>
          </a:r>
          <a:endParaRPr lang="es-ES" sz="1500" kern="1200" dirty="0"/>
        </a:p>
      </dsp:txBody>
      <dsp:txXfrm>
        <a:off x="3781798" y="3372192"/>
        <a:ext cx="2086660" cy="2838107"/>
      </dsp:txXfrm>
    </dsp:sp>
    <dsp:sp modelId="{6568C572-6AAE-4530-882E-C5C4F3F07836}">
      <dsp:nvSpPr>
        <dsp:cNvPr id="0" name=""/>
        <dsp:cNvSpPr/>
      </dsp:nvSpPr>
      <dsp:spPr>
        <a:xfrm>
          <a:off x="5644888" y="2109017"/>
          <a:ext cx="526633" cy="526633"/>
        </a:xfrm>
        <a:prstGeom prst="ellipse">
          <a:avLst/>
        </a:prstGeom>
        <a:solidFill>
          <a:schemeClr val="accent4">
            <a:hueOff val="6930461"/>
            <a:satOff val="-31979"/>
            <a:lumOff val="1177"/>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FF3C5AEC-26F2-4C4E-BF1B-6C404EBC37D6}">
      <dsp:nvSpPr>
        <dsp:cNvPr id="0" name=""/>
        <dsp:cNvSpPr/>
      </dsp:nvSpPr>
      <dsp:spPr>
        <a:xfrm>
          <a:off x="5908205" y="2372334"/>
          <a:ext cx="2086660" cy="3837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052" tIns="0" rIns="0" bIns="0" numCol="1" spcCol="1270" anchor="t" anchorCtr="0">
          <a:noAutofit/>
        </a:bodyPr>
        <a:lstStyle/>
        <a:p>
          <a:pPr lvl="0" algn="ctr" defTabSz="666750">
            <a:lnSpc>
              <a:spcPct val="90000"/>
            </a:lnSpc>
            <a:spcBef>
              <a:spcPct val="0"/>
            </a:spcBef>
            <a:spcAft>
              <a:spcPct val="35000"/>
            </a:spcAft>
          </a:pPr>
          <a:r>
            <a:rPr lang="es-ES" sz="1500" kern="1200" dirty="0" smtClean="0"/>
            <a:t>Definiciones de virtud, valor y sus diferencias. </a:t>
          </a:r>
          <a:endParaRPr lang="es-ES" sz="1500" kern="1200" dirty="0"/>
        </a:p>
      </dsp:txBody>
      <dsp:txXfrm>
        <a:off x="5908205" y="2372334"/>
        <a:ext cx="2086660" cy="3837965"/>
      </dsp:txXfrm>
    </dsp:sp>
    <dsp:sp modelId="{8D2B9A9A-58CE-4FDC-9607-7DAF5AA45E20}">
      <dsp:nvSpPr>
        <dsp:cNvPr id="0" name=""/>
        <dsp:cNvSpPr/>
      </dsp:nvSpPr>
      <dsp:spPr>
        <a:xfrm>
          <a:off x="7890532" y="1404769"/>
          <a:ext cx="705490" cy="705490"/>
        </a:xfrm>
        <a:prstGeom prst="ellipse">
          <a:avLst/>
        </a:prstGeom>
        <a:solidFill>
          <a:schemeClr val="accent4">
            <a:hueOff val="10395692"/>
            <a:satOff val="-47968"/>
            <a:lumOff val="176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C831C81D-FB04-4384-BA71-2DEA86FD5BD5}">
      <dsp:nvSpPr>
        <dsp:cNvPr id="0" name=""/>
        <dsp:cNvSpPr/>
      </dsp:nvSpPr>
      <dsp:spPr>
        <a:xfrm>
          <a:off x="8243277" y="1757514"/>
          <a:ext cx="2086660" cy="4452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3825" tIns="0" rIns="0" bIns="0" numCol="1" spcCol="1270" anchor="t" anchorCtr="0">
          <a:noAutofit/>
        </a:bodyPr>
        <a:lstStyle/>
        <a:p>
          <a:pPr lvl="0" algn="ctr" defTabSz="666750">
            <a:lnSpc>
              <a:spcPct val="90000"/>
            </a:lnSpc>
            <a:spcBef>
              <a:spcPct val="0"/>
            </a:spcBef>
            <a:spcAft>
              <a:spcPct val="35000"/>
            </a:spcAft>
          </a:pPr>
          <a:r>
            <a:rPr lang="es-ES" sz="1500" kern="1200" dirty="0" smtClean="0"/>
            <a:t>Ideas centrales de la exhortación apostólica  </a:t>
          </a:r>
          <a:r>
            <a:rPr lang="es-ES" sz="1500" kern="1200" dirty="0" err="1" smtClean="0"/>
            <a:t>Amoris</a:t>
          </a:r>
          <a:r>
            <a:rPr lang="es-ES" sz="1500" kern="1200" dirty="0" smtClean="0"/>
            <a:t> </a:t>
          </a:r>
          <a:r>
            <a:rPr lang="es-ES" sz="1500" kern="1200" dirty="0" err="1" smtClean="0"/>
            <a:t>Laetitia</a:t>
          </a:r>
          <a:r>
            <a:rPr lang="es-ES" sz="1500" kern="1200" dirty="0" smtClean="0"/>
            <a:t> “La Alegría del Amor” del santo padre Francisco</a:t>
          </a:r>
          <a:endParaRPr lang="es-ES" sz="1500" kern="1200" dirty="0"/>
        </a:p>
      </dsp:txBody>
      <dsp:txXfrm>
        <a:off x="8243277" y="1757514"/>
        <a:ext cx="2086660" cy="44527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7D3FC-4135-404F-8F8C-56D492C7697C}">
      <dsp:nvSpPr>
        <dsp:cNvPr id="0" name=""/>
        <dsp:cNvSpPr/>
      </dsp:nvSpPr>
      <dsp:spPr>
        <a:xfrm>
          <a:off x="552029" y="0"/>
          <a:ext cx="10789919" cy="6743700"/>
        </a:xfrm>
        <a:prstGeom prst="swooshArrow">
          <a:avLst>
            <a:gd name="adj1" fmla="val 25000"/>
            <a:gd name="adj2" fmla="val 25000"/>
          </a:avLst>
        </a:prstGeom>
        <a:solidFill>
          <a:schemeClr val="accent4">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2E877003-CD51-48D7-85D6-55BA89EEE673}">
      <dsp:nvSpPr>
        <dsp:cNvPr id="0" name=""/>
        <dsp:cNvSpPr/>
      </dsp:nvSpPr>
      <dsp:spPr>
        <a:xfrm>
          <a:off x="1625734" y="5014615"/>
          <a:ext cx="248168" cy="248168"/>
        </a:xfrm>
        <a:prstGeom prst="ellipse">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7A1D1B5F-CE53-4673-8503-4106C9C9CCEF}">
      <dsp:nvSpPr>
        <dsp:cNvPr id="0" name=""/>
        <dsp:cNvSpPr/>
      </dsp:nvSpPr>
      <dsp:spPr>
        <a:xfrm>
          <a:off x="1749818" y="5138699"/>
          <a:ext cx="1413479" cy="160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99" tIns="0" rIns="0" bIns="0" numCol="1" spcCol="1270" anchor="t" anchorCtr="0">
          <a:noAutofit/>
        </a:bodyPr>
        <a:lstStyle/>
        <a:p>
          <a:pPr lvl="0" algn="ctr" defTabSz="800100">
            <a:lnSpc>
              <a:spcPct val="90000"/>
            </a:lnSpc>
            <a:spcBef>
              <a:spcPct val="0"/>
            </a:spcBef>
            <a:spcAft>
              <a:spcPct val="35000"/>
            </a:spcAft>
          </a:pPr>
          <a:r>
            <a:rPr lang="es-ES" sz="1800" kern="1200" dirty="0" smtClean="0"/>
            <a:t>Congreso Internacional de la familia 1958 Papa Pío XII</a:t>
          </a:r>
          <a:endParaRPr lang="es-ES" sz="1800" kern="1200" dirty="0"/>
        </a:p>
      </dsp:txBody>
      <dsp:txXfrm>
        <a:off x="1749818" y="5138699"/>
        <a:ext cx="1413479" cy="1605000"/>
      </dsp:txXfrm>
    </dsp:sp>
    <dsp:sp modelId="{4C7ACB38-ECBF-441B-9DDE-33D17F16697E}">
      <dsp:nvSpPr>
        <dsp:cNvPr id="0" name=""/>
        <dsp:cNvSpPr/>
      </dsp:nvSpPr>
      <dsp:spPr>
        <a:xfrm>
          <a:off x="2969079" y="3723871"/>
          <a:ext cx="388437" cy="388437"/>
        </a:xfrm>
        <a:prstGeom prst="ellipse">
          <a:avLst/>
        </a:prstGeom>
        <a:solidFill>
          <a:schemeClr val="accent4">
            <a:hueOff val="2598923"/>
            <a:satOff val="-11992"/>
            <a:lumOff val="441"/>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4384B641-9A4B-47F9-9237-DC7D6783B62E}">
      <dsp:nvSpPr>
        <dsp:cNvPr id="0" name=""/>
        <dsp:cNvSpPr/>
      </dsp:nvSpPr>
      <dsp:spPr>
        <a:xfrm>
          <a:off x="3163298" y="3918089"/>
          <a:ext cx="1791126" cy="282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825" tIns="0" rIns="0" bIns="0" numCol="1" spcCol="1270" anchor="t" anchorCtr="0">
          <a:noAutofit/>
        </a:bodyPr>
        <a:lstStyle/>
        <a:p>
          <a:pPr lvl="0" algn="ctr" defTabSz="800100">
            <a:lnSpc>
              <a:spcPct val="90000"/>
            </a:lnSpc>
            <a:spcBef>
              <a:spcPct val="0"/>
            </a:spcBef>
            <a:spcAft>
              <a:spcPct val="35000"/>
            </a:spcAft>
          </a:pPr>
          <a:r>
            <a:rPr lang="es-ES" sz="1800" kern="1200" dirty="0" smtClean="0"/>
            <a:t>Sínodo sobre la familia 1980</a:t>
          </a:r>
        </a:p>
        <a:p>
          <a:pPr lvl="0" algn="ctr" defTabSz="800100">
            <a:lnSpc>
              <a:spcPct val="90000"/>
            </a:lnSpc>
            <a:spcBef>
              <a:spcPct val="0"/>
            </a:spcBef>
            <a:spcAft>
              <a:spcPct val="35000"/>
            </a:spcAft>
          </a:pPr>
          <a:r>
            <a:rPr lang="es-ES" sz="1800" kern="1200" dirty="0" smtClean="0"/>
            <a:t>San Juan Pablo II</a:t>
          </a:r>
          <a:endParaRPr lang="es-ES" sz="1800" kern="1200" dirty="0"/>
        </a:p>
      </dsp:txBody>
      <dsp:txXfrm>
        <a:off x="3163298" y="3918089"/>
        <a:ext cx="1791126" cy="2825610"/>
      </dsp:txXfrm>
    </dsp:sp>
    <dsp:sp modelId="{CEF87E0E-DCC3-4DD2-BC18-B6E3904C7185}">
      <dsp:nvSpPr>
        <dsp:cNvPr id="0" name=""/>
        <dsp:cNvSpPr/>
      </dsp:nvSpPr>
      <dsp:spPr>
        <a:xfrm>
          <a:off x="4695466" y="2694782"/>
          <a:ext cx="517916" cy="517916"/>
        </a:xfrm>
        <a:prstGeom prst="ellipse">
          <a:avLst/>
        </a:prstGeom>
        <a:solidFill>
          <a:schemeClr val="accent4">
            <a:hueOff val="5197846"/>
            <a:satOff val="-23984"/>
            <a:lumOff val="88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86014AE-71B8-40D6-AC9C-C2A207A58055}">
      <dsp:nvSpPr>
        <dsp:cNvPr id="0" name=""/>
        <dsp:cNvSpPr/>
      </dsp:nvSpPr>
      <dsp:spPr>
        <a:xfrm>
          <a:off x="4954424" y="2953740"/>
          <a:ext cx="2082454" cy="3789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433" tIns="0" rIns="0" bIns="0" numCol="1" spcCol="1270" anchor="t" anchorCtr="0">
          <a:noAutofit/>
        </a:bodyPr>
        <a:lstStyle/>
        <a:p>
          <a:pPr lvl="0" algn="ctr" defTabSz="800100">
            <a:lnSpc>
              <a:spcPct val="90000"/>
            </a:lnSpc>
            <a:spcBef>
              <a:spcPct val="0"/>
            </a:spcBef>
            <a:spcAft>
              <a:spcPct val="35000"/>
            </a:spcAft>
          </a:pPr>
          <a:r>
            <a:rPr lang="es-ES" sz="1800" kern="1200" dirty="0" smtClean="0"/>
            <a:t>Exhortación </a:t>
          </a:r>
          <a:r>
            <a:rPr lang="es-ES" sz="1800" kern="1200" dirty="0" err="1" smtClean="0"/>
            <a:t>aspotólica</a:t>
          </a:r>
          <a:r>
            <a:rPr lang="es-ES" sz="1800" kern="1200" dirty="0" smtClean="0"/>
            <a:t> </a:t>
          </a:r>
          <a:r>
            <a:rPr lang="es-ES" sz="1800" kern="1200" dirty="0" err="1" smtClean="0"/>
            <a:t>Familiaris</a:t>
          </a:r>
          <a:r>
            <a:rPr lang="es-ES" sz="1800" kern="1200" dirty="0" smtClean="0"/>
            <a:t> </a:t>
          </a:r>
          <a:r>
            <a:rPr lang="es-ES" sz="1800" kern="1200" dirty="0" err="1" smtClean="0"/>
            <a:t>Consortio</a:t>
          </a:r>
          <a:r>
            <a:rPr lang="es-ES" sz="1800" kern="1200" dirty="0" smtClean="0"/>
            <a:t> 1981 por el Santo San Padre Juan Pablo II</a:t>
          </a:r>
          <a:endParaRPr lang="es-ES" sz="1800" kern="1200" dirty="0"/>
        </a:p>
      </dsp:txBody>
      <dsp:txXfrm>
        <a:off x="4954424" y="2953740"/>
        <a:ext cx="2082454" cy="3789959"/>
      </dsp:txXfrm>
    </dsp:sp>
    <dsp:sp modelId="{0A391F31-5B75-4E41-8573-1A18BA7EFB4F}">
      <dsp:nvSpPr>
        <dsp:cNvPr id="0" name=""/>
        <dsp:cNvSpPr/>
      </dsp:nvSpPr>
      <dsp:spPr>
        <a:xfrm>
          <a:off x="6702391" y="1890933"/>
          <a:ext cx="668975" cy="668975"/>
        </a:xfrm>
        <a:prstGeom prst="ellipse">
          <a:avLst/>
        </a:prstGeom>
        <a:solidFill>
          <a:schemeClr val="accent4">
            <a:hueOff val="7796769"/>
            <a:satOff val="-35976"/>
            <a:lumOff val="1324"/>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F92DC49C-AD70-4307-B3AA-55A07E6735E2}">
      <dsp:nvSpPr>
        <dsp:cNvPr id="0" name=""/>
        <dsp:cNvSpPr/>
      </dsp:nvSpPr>
      <dsp:spPr>
        <a:xfrm>
          <a:off x="7036879" y="2225420"/>
          <a:ext cx="2157984" cy="4518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4476" tIns="0" rIns="0" bIns="0" numCol="1" spcCol="1270" anchor="t" anchorCtr="0">
          <a:noAutofit/>
        </a:bodyPr>
        <a:lstStyle/>
        <a:p>
          <a:pPr lvl="0" algn="ctr" defTabSz="800100">
            <a:lnSpc>
              <a:spcPct val="90000"/>
            </a:lnSpc>
            <a:spcBef>
              <a:spcPct val="0"/>
            </a:spcBef>
            <a:spcAft>
              <a:spcPct val="35000"/>
            </a:spcAft>
          </a:pPr>
          <a:r>
            <a:rPr lang="es-ES" sz="1800" kern="1200" dirty="0" smtClean="0"/>
            <a:t>Trabajo y reflexión en grupos de 10, sobre las 12 virtudes </a:t>
          </a:r>
          <a:r>
            <a:rPr lang="es-ES" sz="1800" kern="1200" dirty="0" smtClean="0"/>
            <a:t>que </a:t>
          </a:r>
          <a:r>
            <a:rPr lang="es-ES" sz="1800" kern="1200" dirty="0" smtClean="0"/>
            <a:t>deberían primar en nuestros hogares.</a:t>
          </a:r>
          <a:endParaRPr lang="es-ES" sz="1800" kern="1200" dirty="0"/>
        </a:p>
      </dsp:txBody>
      <dsp:txXfrm>
        <a:off x="7036879" y="2225420"/>
        <a:ext cx="2157984" cy="4518279"/>
      </dsp:txXfrm>
    </dsp:sp>
    <dsp:sp modelId="{D4E9976D-67AC-4DAA-9C8F-CD7BD3A6A165}">
      <dsp:nvSpPr>
        <dsp:cNvPr id="0" name=""/>
        <dsp:cNvSpPr/>
      </dsp:nvSpPr>
      <dsp:spPr>
        <a:xfrm>
          <a:off x="8768661" y="1354134"/>
          <a:ext cx="852403" cy="852403"/>
        </a:xfrm>
        <a:prstGeom prst="ellipse">
          <a:avLst/>
        </a:prstGeom>
        <a:solidFill>
          <a:schemeClr val="accent4">
            <a:hueOff val="10395692"/>
            <a:satOff val="-47968"/>
            <a:lumOff val="176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D6EA6FEB-FF30-47C1-A6D7-478999F899A7}">
      <dsp:nvSpPr>
        <dsp:cNvPr id="0" name=""/>
        <dsp:cNvSpPr/>
      </dsp:nvSpPr>
      <dsp:spPr>
        <a:xfrm>
          <a:off x="9194863" y="1780336"/>
          <a:ext cx="2157984" cy="496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1671" tIns="0" rIns="0" bIns="0" numCol="1" spcCol="1270" anchor="t" anchorCtr="0">
          <a:noAutofit/>
        </a:bodyPr>
        <a:lstStyle/>
        <a:p>
          <a:pPr lvl="0" algn="ctr" defTabSz="800100">
            <a:lnSpc>
              <a:spcPct val="90000"/>
            </a:lnSpc>
            <a:spcBef>
              <a:spcPct val="0"/>
            </a:spcBef>
            <a:spcAft>
              <a:spcPct val="35000"/>
            </a:spcAft>
          </a:pPr>
          <a:r>
            <a:rPr lang="es-ES" sz="1800" kern="1200" dirty="0" smtClean="0"/>
            <a:t>Puesta en plenaria de las 12 virtudes de un buen padre y una buena madre. </a:t>
          </a:r>
          <a:endParaRPr lang="es-ES" sz="1800" kern="1200" dirty="0"/>
        </a:p>
      </dsp:txBody>
      <dsp:txXfrm>
        <a:off x="9194863" y="1780336"/>
        <a:ext cx="2157984" cy="4963363"/>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6786B2EF-F161-457A-ACB8-01FD70B3611A}" type="datetimeFigureOut">
              <a:rPr lang="es-ES" smtClean="0"/>
              <a:t>24/08/2019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74B0564-EE90-4115-ACC7-0EA7BFA0CE72}" type="slidenum">
              <a:rPr lang="es-ES" smtClean="0"/>
              <a:t>‹Nº›</a:t>
            </a:fld>
            <a:endParaRPr lang="es-ES"/>
          </a:p>
        </p:txBody>
      </p:sp>
    </p:spTree>
    <p:extLst>
      <p:ext uri="{BB962C8B-B14F-4D97-AF65-F5344CB8AC3E}">
        <p14:creationId xmlns:p14="http://schemas.microsoft.com/office/powerpoint/2010/main" val="2245463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6786B2EF-F161-457A-ACB8-01FD70B3611A}" type="datetimeFigureOut">
              <a:rPr lang="es-ES" smtClean="0"/>
              <a:t>24/08/2019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74B0564-EE90-4115-ACC7-0EA7BFA0CE72}" type="slidenum">
              <a:rPr lang="es-ES" smtClean="0"/>
              <a:t>‹Nº›</a:t>
            </a:fld>
            <a:endParaRPr lang="es-ES"/>
          </a:p>
        </p:txBody>
      </p:sp>
    </p:spTree>
    <p:extLst>
      <p:ext uri="{BB962C8B-B14F-4D97-AF65-F5344CB8AC3E}">
        <p14:creationId xmlns:p14="http://schemas.microsoft.com/office/powerpoint/2010/main" val="3608127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6786B2EF-F161-457A-ACB8-01FD70B3611A}" type="datetimeFigureOut">
              <a:rPr lang="es-ES" smtClean="0"/>
              <a:t>24/08/2019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74B0564-EE90-4115-ACC7-0EA7BFA0CE72}" type="slidenum">
              <a:rPr lang="es-ES" smtClean="0"/>
              <a:t>‹Nº›</a:t>
            </a:fld>
            <a:endParaRPr lang="es-ES"/>
          </a:p>
        </p:txBody>
      </p:sp>
    </p:spTree>
    <p:extLst>
      <p:ext uri="{BB962C8B-B14F-4D97-AF65-F5344CB8AC3E}">
        <p14:creationId xmlns:p14="http://schemas.microsoft.com/office/powerpoint/2010/main" val="2200395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6786B2EF-F161-457A-ACB8-01FD70B3611A}" type="datetimeFigureOut">
              <a:rPr lang="es-ES" smtClean="0"/>
              <a:t>24/08/2019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74B0564-EE90-4115-ACC7-0EA7BFA0CE72}" type="slidenum">
              <a:rPr lang="es-ES" smtClean="0"/>
              <a:t>‹Nº›</a:t>
            </a:fld>
            <a:endParaRPr lang="es-ES"/>
          </a:p>
        </p:txBody>
      </p:sp>
    </p:spTree>
    <p:extLst>
      <p:ext uri="{BB962C8B-B14F-4D97-AF65-F5344CB8AC3E}">
        <p14:creationId xmlns:p14="http://schemas.microsoft.com/office/powerpoint/2010/main" val="1860340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6786B2EF-F161-457A-ACB8-01FD70B3611A}" type="datetimeFigureOut">
              <a:rPr lang="es-ES" smtClean="0"/>
              <a:t>24/08/2019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74B0564-EE90-4115-ACC7-0EA7BFA0CE72}" type="slidenum">
              <a:rPr lang="es-ES" smtClean="0"/>
              <a:t>‹Nº›</a:t>
            </a:fld>
            <a:endParaRPr lang="es-ES"/>
          </a:p>
        </p:txBody>
      </p:sp>
    </p:spTree>
    <p:extLst>
      <p:ext uri="{BB962C8B-B14F-4D97-AF65-F5344CB8AC3E}">
        <p14:creationId xmlns:p14="http://schemas.microsoft.com/office/powerpoint/2010/main" val="1670802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6786B2EF-F161-457A-ACB8-01FD70B3611A}" type="datetimeFigureOut">
              <a:rPr lang="es-ES" smtClean="0"/>
              <a:t>24/08/2019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74B0564-EE90-4115-ACC7-0EA7BFA0CE72}" type="slidenum">
              <a:rPr lang="es-ES" smtClean="0"/>
              <a:t>‹Nº›</a:t>
            </a:fld>
            <a:endParaRPr lang="es-ES"/>
          </a:p>
        </p:txBody>
      </p:sp>
    </p:spTree>
    <p:extLst>
      <p:ext uri="{BB962C8B-B14F-4D97-AF65-F5344CB8AC3E}">
        <p14:creationId xmlns:p14="http://schemas.microsoft.com/office/powerpoint/2010/main" val="751509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6786B2EF-F161-457A-ACB8-01FD70B3611A}" type="datetimeFigureOut">
              <a:rPr lang="es-ES" smtClean="0"/>
              <a:t>24/08/2019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974B0564-EE90-4115-ACC7-0EA7BFA0CE72}" type="slidenum">
              <a:rPr lang="es-ES" smtClean="0"/>
              <a:t>‹Nº›</a:t>
            </a:fld>
            <a:endParaRPr lang="es-ES"/>
          </a:p>
        </p:txBody>
      </p:sp>
    </p:spTree>
    <p:extLst>
      <p:ext uri="{BB962C8B-B14F-4D97-AF65-F5344CB8AC3E}">
        <p14:creationId xmlns:p14="http://schemas.microsoft.com/office/powerpoint/2010/main" val="1118045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6786B2EF-F161-457A-ACB8-01FD70B3611A}" type="datetimeFigureOut">
              <a:rPr lang="es-ES" smtClean="0"/>
              <a:t>24/08/2019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974B0564-EE90-4115-ACC7-0EA7BFA0CE72}" type="slidenum">
              <a:rPr lang="es-ES" smtClean="0"/>
              <a:t>‹Nº›</a:t>
            </a:fld>
            <a:endParaRPr lang="es-ES"/>
          </a:p>
        </p:txBody>
      </p:sp>
    </p:spTree>
    <p:extLst>
      <p:ext uri="{BB962C8B-B14F-4D97-AF65-F5344CB8AC3E}">
        <p14:creationId xmlns:p14="http://schemas.microsoft.com/office/powerpoint/2010/main" val="1581311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786B2EF-F161-457A-ACB8-01FD70B3611A}" type="datetimeFigureOut">
              <a:rPr lang="es-ES" smtClean="0"/>
              <a:t>24/08/2019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974B0564-EE90-4115-ACC7-0EA7BFA0CE72}" type="slidenum">
              <a:rPr lang="es-ES" smtClean="0"/>
              <a:t>‹Nº›</a:t>
            </a:fld>
            <a:endParaRPr lang="es-ES"/>
          </a:p>
        </p:txBody>
      </p:sp>
    </p:spTree>
    <p:extLst>
      <p:ext uri="{BB962C8B-B14F-4D97-AF65-F5344CB8AC3E}">
        <p14:creationId xmlns:p14="http://schemas.microsoft.com/office/powerpoint/2010/main" val="4224721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6786B2EF-F161-457A-ACB8-01FD70B3611A}" type="datetimeFigureOut">
              <a:rPr lang="es-ES" smtClean="0"/>
              <a:t>24/08/2019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74B0564-EE90-4115-ACC7-0EA7BFA0CE72}" type="slidenum">
              <a:rPr lang="es-ES" smtClean="0"/>
              <a:t>‹Nº›</a:t>
            </a:fld>
            <a:endParaRPr lang="es-ES"/>
          </a:p>
        </p:txBody>
      </p:sp>
    </p:spTree>
    <p:extLst>
      <p:ext uri="{BB962C8B-B14F-4D97-AF65-F5344CB8AC3E}">
        <p14:creationId xmlns:p14="http://schemas.microsoft.com/office/powerpoint/2010/main" val="3995088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6786B2EF-F161-457A-ACB8-01FD70B3611A}" type="datetimeFigureOut">
              <a:rPr lang="es-ES" smtClean="0"/>
              <a:t>24/08/2019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74B0564-EE90-4115-ACC7-0EA7BFA0CE72}" type="slidenum">
              <a:rPr lang="es-ES" smtClean="0"/>
              <a:t>‹Nº›</a:t>
            </a:fld>
            <a:endParaRPr lang="es-ES"/>
          </a:p>
        </p:txBody>
      </p:sp>
    </p:spTree>
    <p:extLst>
      <p:ext uri="{BB962C8B-B14F-4D97-AF65-F5344CB8AC3E}">
        <p14:creationId xmlns:p14="http://schemas.microsoft.com/office/powerpoint/2010/main" val="637526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6B2EF-F161-457A-ACB8-01FD70B3611A}" type="datetimeFigureOut">
              <a:rPr lang="es-ES" smtClean="0"/>
              <a:t>24/08/2019</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4B0564-EE90-4115-ACC7-0EA7BFA0CE72}" type="slidenum">
              <a:rPr lang="es-ES" smtClean="0"/>
              <a:t>‹Nº›</a:t>
            </a:fld>
            <a:endParaRPr lang="es-ES"/>
          </a:p>
        </p:txBody>
      </p:sp>
    </p:spTree>
    <p:extLst>
      <p:ext uri="{BB962C8B-B14F-4D97-AF65-F5344CB8AC3E}">
        <p14:creationId xmlns:p14="http://schemas.microsoft.com/office/powerpoint/2010/main" val="2735999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iblica.com/america-latina/biblia/biblia-online/?osis=nvi:matt.5.43-matt.5.48,matt.6.1-matt.6.24#footnote-23252a"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s://www.biblica.com/america-latina/biblia/biblia-online/?osis=nvi:matt.5.43-matt.5.48,matt.6.1-matt.6.24#footnote-23253b"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35529" y="16104"/>
            <a:ext cx="9144000" cy="2387600"/>
          </a:xfrm>
        </p:spPr>
        <p:txBody>
          <a:bodyPr>
            <a:normAutofit fontScale="90000"/>
          </a:bodyPr>
          <a:lstStyle/>
          <a:p>
            <a:r>
              <a:rPr lang="es-ES" b="1" dirty="0" smtClean="0">
                <a:solidFill>
                  <a:srgbClr val="FF0000"/>
                </a:solidFill>
                <a:latin typeface="Arial Rounded MT Bold" panose="020F0704030504030204" pitchFamily="34" charset="0"/>
              </a:rPr>
              <a:t>LAS DOCE VIRTUDES </a:t>
            </a:r>
            <a:br>
              <a:rPr lang="es-ES" b="1" dirty="0" smtClean="0">
                <a:solidFill>
                  <a:srgbClr val="FF0000"/>
                </a:solidFill>
                <a:latin typeface="Arial Rounded MT Bold" panose="020F0704030504030204" pitchFamily="34" charset="0"/>
              </a:rPr>
            </a:br>
            <a:r>
              <a:rPr lang="es-ES" b="1" dirty="0" smtClean="0">
                <a:solidFill>
                  <a:srgbClr val="FF0000"/>
                </a:solidFill>
                <a:latin typeface="Arial Rounded MT Bold" panose="020F0704030504030204" pitchFamily="34" charset="0"/>
              </a:rPr>
              <a:t>DE UN PADRE – DE UNA BUENA MADRE</a:t>
            </a:r>
            <a:endParaRPr lang="es-ES" b="1" dirty="0">
              <a:solidFill>
                <a:srgbClr val="FF0000"/>
              </a:solidFill>
              <a:latin typeface="Arial Rounded MT Bold" panose="020F0704030504030204" pitchFamily="34" charset="0"/>
            </a:endParaRPr>
          </a:p>
        </p:txBody>
      </p:sp>
      <p:sp>
        <p:nvSpPr>
          <p:cNvPr id="3" name="Subtítulo 2"/>
          <p:cNvSpPr>
            <a:spLocks noGrp="1"/>
          </p:cNvSpPr>
          <p:nvPr>
            <p:ph type="subTitle" idx="1"/>
          </p:nvPr>
        </p:nvSpPr>
        <p:spPr>
          <a:xfrm>
            <a:off x="6629399" y="4924651"/>
            <a:ext cx="5430611" cy="1802719"/>
          </a:xfrm>
        </p:spPr>
        <p:txBody>
          <a:bodyPr>
            <a:noAutofit/>
          </a:bodyPr>
          <a:lstStyle/>
          <a:p>
            <a:pPr algn="r"/>
            <a:r>
              <a:rPr lang="es-ES" sz="3200" dirty="0" smtClean="0">
                <a:solidFill>
                  <a:srgbClr val="0070C0"/>
                </a:solidFill>
                <a:latin typeface="Arial Rounded MT Bold" panose="020F0704030504030204" pitchFamily="34" charset="0"/>
              </a:rPr>
              <a:t>ENCUENTRO NACIONAL </a:t>
            </a:r>
          </a:p>
          <a:p>
            <a:pPr algn="r"/>
            <a:r>
              <a:rPr lang="es-ES" sz="3200" dirty="0" smtClean="0">
                <a:solidFill>
                  <a:srgbClr val="0070C0"/>
                </a:solidFill>
                <a:latin typeface="Arial Rounded MT Bold" panose="020F0704030504030204" pitchFamily="34" charset="0"/>
              </a:rPr>
              <a:t>ESCUELA DE PADRES </a:t>
            </a:r>
          </a:p>
          <a:p>
            <a:pPr algn="r"/>
            <a:r>
              <a:rPr lang="es-ES" sz="3200" dirty="0" smtClean="0">
                <a:solidFill>
                  <a:srgbClr val="0070C0"/>
                </a:solidFill>
                <a:latin typeface="Arial Rounded MT Bold" panose="020F0704030504030204" pitchFamily="34" charset="0"/>
              </a:rPr>
              <a:t>TARIJA - BOLIVIA 2019</a:t>
            </a:r>
            <a:endParaRPr lang="es-ES" sz="3200" dirty="0">
              <a:solidFill>
                <a:srgbClr val="0070C0"/>
              </a:solidFill>
              <a:latin typeface="Arial Rounded MT Bold" panose="020F0704030504030204" pitchFamily="34" charset="0"/>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4261" y="2305050"/>
            <a:ext cx="3247173" cy="2600326"/>
          </a:xfrm>
          <a:prstGeom prst="rect">
            <a:avLst/>
          </a:prstGeom>
          <a:ln>
            <a:noFill/>
          </a:ln>
          <a:effectLst>
            <a:softEdge rad="112500"/>
          </a:effectLst>
        </p:spPr>
      </p:pic>
      <p:pic>
        <p:nvPicPr>
          <p:cNvPr id="6" name="5 Imagen" descr="Copia-di-300_espanol-e153146614318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60597" y="38100"/>
            <a:ext cx="2264728" cy="2257425"/>
          </a:xfrm>
          <a:prstGeom prst="rect">
            <a:avLst/>
          </a:prstGeom>
          <a:noFill/>
        </p:spPr>
      </p:pic>
    </p:spTree>
    <p:extLst>
      <p:ext uri="{BB962C8B-B14F-4D97-AF65-F5344CB8AC3E}">
        <p14:creationId xmlns:p14="http://schemas.microsoft.com/office/powerpoint/2010/main" val="3344376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77149" y="222715"/>
            <a:ext cx="4352925" cy="1086519"/>
          </a:xfrm>
        </p:spPr>
        <p:txBody>
          <a:bodyPr>
            <a:noAutofit/>
          </a:bodyPr>
          <a:lstStyle/>
          <a:p>
            <a:pPr algn="ctr"/>
            <a:r>
              <a:rPr lang="es-ES" b="1" dirty="0" smtClean="0">
                <a:solidFill>
                  <a:srgbClr val="FF0000"/>
                </a:solidFill>
                <a:latin typeface="Arial Rounded MT Bold" panose="020F0704030504030204" pitchFamily="34" charset="0"/>
              </a:rPr>
              <a:t>LA TOLERANCIA</a:t>
            </a:r>
            <a:endParaRPr lang="es-ES" b="1" dirty="0">
              <a:solidFill>
                <a:srgbClr val="FF0000"/>
              </a:solidFill>
              <a:latin typeface="Arial Rounded MT Bold" panose="020F0704030504030204" pitchFamily="34" charset="0"/>
            </a:endParaRPr>
          </a:p>
        </p:txBody>
      </p:sp>
      <p:sp>
        <p:nvSpPr>
          <p:cNvPr id="3" name="Marcador de contenido 2"/>
          <p:cNvSpPr>
            <a:spLocks noGrp="1"/>
          </p:cNvSpPr>
          <p:nvPr>
            <p:ph idx="1"/>
          </p:nvPr>
        </p:nvSpPr>
        <p:spPr>
          <a:xfrm>
            <a:off x="0" y="76201"/>
            <a:ext cx="7705725" cy="6662058"/>
          </a:xfrm>
        </p:spPr>
        <p:txBody>
          <a:bodyPr>
            <a:normAutofit fontScale="92500" lnSpcReduction="10000"/>
          </a:bodyPr>
          <a:lstStyle/>
          <a:p>
            <a:pPr marL="0" indent="0" algn="just">
              <a:buNone/>
            </a:pPr>
            <a:r>
              <a:rPr lang="es-ES" sz="2400" b="1" dirty="0" smtClean="0">
                <a:solidFill>
                  <a:srgbClr val="0070C0"/>
                </a:solidFill>
                <a:latin typeface="Arial Rounded MT Bold" panose="020F0704030504030204" pitchFamily="34" charset="0"/>
              </a:rPr>
              <a:t>Valor moral que implica el respeto íntegro al otro.  </a:t>
            </a:r>
          </a:p>
          <a:p>
            <a:pPr marL="0" indent="0" algn="just">
              <a:buNone/>
            </a:pPr>
            <a:endParaRPr lang="es-ES" sz="2400" b="1" dirty="0">
              <a:latin typeface="Arial Rounded MT Bold" panose="020F0704030504030204" pitchFamily="34" charset="0"/>
            </a:endParaRPr>
          </a:p>
          <a:p>
            <a:pPr marL="0" indent="0" algn="just">
              <a:buNone/>
            </a:pPr>
            <a:r>
              <a:rPr lang="es-ES" sz="2400" b="1" dirty="0" smtClean="0">
                <a:latin typeface="Arial Rounded MT Bold" panose="020F0704030504030204" pitchFamily="34" charset="0"/>
              </a:rPr>
              <a:t>Ejemplo:</a:t>
            </a:r>
          </a:p>
          <a:p>
            <a:pPr marL="0" indent="0" algn="just">
              <a:buNone/>
            </a:pPr>
            <a:r>
              <a:rPr lang="es-ES" sz="2400" b="1" dirty="0" smtClean="0">
                <a:solidFill>
                  <a:schemeClr val="bg1"/>
                </a:solidFill>
                <a:latin typeface="Arial Rounded MT Bold" panose="020F0704030504030204" pitchFamily="34" charset="0"/>
              </a:rPr>
              <a:t>-Aprender a dar la otra mejilla ante las situaciones adversas. </a:t>
            </a:r>
          </a:p>
          <a:p>
            <a:pPr marL="0" indent="0" algn="just">
              <a:buNone/>
            </a:pPr>
            <a:r>
              <a:rPr lang="es-ES" sz="2400" b="1" dirty="0" smtClean="0">
                <a:solidFill>
                  <a:schemeClr val="bg1"/>
                </a:solidFill>
                <a:latin typeface="Arial Rounded MT Bold" panose="020F0704030504030204" pitchFamily="34" charset="0"/>
              </a:rPr>
              <a:t>-Aceptar sugerencias y opiniones de los demás. </a:t>
            </a:r>
          </a:p>
          <a:p>
            <a:pPr marL="0" indent="0" algn="just">
              <a:buNone/>
            </a:pPr>
            <a:r>
              <a:rPr lang="es-ES" sz="2400" b="1" dirty="0" smtClean="0">
                <a:solidFill>
                  <a:schemeClr val="bg1"/>
                </a:solidFill>
                <a:latin typeface="Arial Rounded MT Bold" panose="020F0704030504030204" pitchFamily="34" charset="0"/>
              </a:rPr>
              <a:t>Aceptar los gustos personales de cada miembro de la familia. </a:t>
            </a:r>
          </a:p>
          <a:p>
            <a:pPr marL="0" indent="0" algn="just">
              <a:buNone/>
            </a:pPr>
            <a:r>
              <a:rPr lang="es-ES" sz="2400" b="1" dirty="0" smtClean="0">
                <a:solidFill>
                  <a:schemeClr val="bg1"/>
                </a:solidFill>
                <a:latin typeface="Arial Rounded MT Bold" panose="020F0704030504030204" pitchFamily="34" charset="0"/>
              </a:rPr>
              <a:t>-Ser tolerante con lo inesperado y aprender de los errores. </a:t>
            </a:r>
            <a:endParaRPr lang="es-ES" sz="2400" b="1" dirty="0" smtClean="0">
              <a:latin typeface="Arial Rounded MT Bold" panose="020F0704030504030204" pitchFamily="34" charset="0"/>
            </a:endParaRPr>
          </a:p>
          <a:p>
            <a:pPr marL="0" indent="0" algn="just">
              <a:buNone/>
            </a:pPr>
            <a:endParaRPr lang="es-ES" sz="2400" b="1" dirty="0" smtClean="0">
              <a:latin typeface="Arial Rounded MT Bold" panose="020F0704030504030204" pitchFamily="34" charset="0"/>
            </a:endParaRPr>
          </a:p>
          <a:p>
            <a:pPr marL="0" indent="0" algn="just">
              <a:buNone/>
            </a:pPr>
            <a:r>
              <a:rPr lang="es-ES" sz="2400" b="1" dirty="0" smtClean="0">
                <a:latin typeface="Arial Rounded MT Bold" panose="020F0704030504030204" pitchFamily="34" charset="0"/>
              </a:rPr>
              <a:t>Contraejemplo:</a:t>
            </a:r>
          </a:p>
          <a:p>
            <a:pPr marL="0" indent="0" algn="just">
              <a:buNone/>
            </a:pPr>
            <a:r>
              <a:rPr lang="es-ES" sz="2400" b="1" dirty="0" smtClean="0">
                <a:solidFill>
                  <a:schemeClr val="bg1"/>
                </a:solidFill>
                <a:latin typeface="Arial Rounded MT Bold" panose="020F0704030504030204" pitchFamily="34" charset="0"/>
              </a:rPr>
              <a:t>-Tomar actitudes contrarias. </a:t>
            </a:r>
          </a:p>
          <a:p>
            <a:pPr marL="0" indent="0" algn="just">
              <a:buNone/>
            </a:pPr>
            <a:r>
              <a:rPr lang="es-ES" sz="2400" b="1" dirty="0" smtClean="0">
                <a:solidFill>
                  <a:schemeClr val="bg1"/>
                </a:solidFill>
                <a:latin typeface="Arial Rounded MT Bold" panose="020F0704030504030204" pitchFamily="34" charset="0"/>
              </a:rPr>
              <a:t>-Reaccionar agresivamente o con gritos. </a:t>
            </a:r>
          </a:p>
          <a:p>
            <a:pPr marL="0" indent="0" algn="just">
              <a:buNone/>
            </a:pPr>
            <a:r>
              <a:rPr lang="es-ES" sz="2400" b="1" dirty="0" smtClean="0">
                <a:solidFill>
                  <a:schemeClr val="bg1"/>
                </a:solidFill>
                <a:latin typeface="Arial Rounded MT Bold" panose="020F0704030504030204" pitchFamily="34" charset="0"/>
              </a:rPr>
              <a:t>-Imponer nuestros pensamientos al resto de la familia.</a:t>
            </a:r>
          </a:p>
          <a:p>
            <a:pPr marL="0" indent="0" algn="just">
              <a:buNone/>
            </a:pPr>
            <a:r>
              <a:rPr lang="es-ES" sz="2400" b="1" dirty="0" smtClean="0">
                <a:solidFill>
                  <a:schemeClr val="bg1"/>
                </a:solidFill>
                <a:latin typeface="Arial Rounded MT Bold" panose="020F0704030504030204" pitchFamily="34" charset="0"/>
              </a:rPr>
              <a:t>-Omitir opiniones.</a:t>
            </a:r>
          </a:p>
          <a:p>
            <a:pPr marL="0" indent="0" algn="just">
              <a:buNone/>
            </a:pPr>
            <a:r>
              <a:rPr lang="es-ES" sz="2400" b="1" dirty="0">
                <a:solidFill>
                  <a:schemeClr val="bg1"/>
                </a:solidFill>
                <a:latin typeface="Arial Rounded MT Bold" panose="020F0704030504030204" pitchFamily="34" charset="0"/>
              </a:rPr>
              <a:t>-</a:t>
            </a:r>
          </a:p>
        </p:txBody>
      </p:sp>
      <p:pic>
        <p:nvPicPr>
          <p:cNvPr id="6148" name="Picture 4"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8587" y="1309234"/>
            <a:ext cx="4141487" cy="29579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ítulo 1"/>
          <p:cNvSpPr txBox="1">
            <a:spLocks/>
          </p:cNvSpPr>
          <p:nvPr/>
        </p:nvSpPr>
        <p:spPr>
          <a:xfrm>
            <a:off x="7888587" y="4434175"/>
            <a:ext cx="4192960" cy="1195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400" b="1" dirty="0">
                <a:latin typeface="Candara" panose="020E0502030303020204" pitchFamily="34" charset="0"/>
              </a:rPr>
              <a:t>»Ustedes han oído que se dijo: “Ama a tu prójimo</a:t>
            </a:r>
            <a:r>
              <a:rPr lang="es-ES" sz="1400" b="1" baseline="30000" dirty="0">
                <a:latin typeface="Candara" panose="020E0502030303020204" pitchFamily="34" charset="0"/>
              </a:rPr>
              <a:t>[</a:t>
            </a:r>
            <a:r>
              <a:rPr lang="es-ES" sz="1400" b="1" baseline="30000" dirty="0">
                <a:latin typeface="Candara" panose="020E0502030303020204" pitchFamily="34" charset="0"/>
                <a:hlinkClick r:id="rId3" tooltip="Footnote a"/>
              </a:rPr>
              <a:t>a</a:t>
            </a:r>
            <a:r>
              <a:rPr lang="es-ES" sz="1400" b="1" baseline="30000" dirty="0">
                <a:latin typeface="Candara" panose="020E0502030303020204" pitchFamily="34" charset="0"/>
              </a:rPr>
              <a:t>]</a:t>
            </a:r>
            <a:r>
              <a:rPr lang="es-ES" sz="1400" b="1" dirty="0">
                <a:latin typeface="Candara" panose="020E0502030303020204" pitchFamily="34" charset="0"/>
              </a:rPr>
              <a:t> y odia a tu enemigo”. Pero yo les digo: Amen a sus enemigos y oren por quienes los persiguen,</a:t>
            </a:r>
            <a:r>
              <a:rPr lang="es-ES" sz="1400" b="1" baseline="30000" dirty="0">
                <a:latin typeface="Candara" panose="020E0502030303020204" pitchFamily="34" charset="0"/>
              </a:rPr>
              <a:t>[</a:t>
            </a:r>
            <a:r>
              <a:rPr lang="es-ES" sz="1400" b="1" baseline="30000" dirty="0">
                <a:latin typeface="Candara" panose="020E0502030303020204" pitchFamily="34" charset="0"/>
                <a:hlinkClick r:id="rId4" tooltip="Footnote b"/>
              </a:rPr>
              <a:t>b</a:t>
            </a:r>
            <a:r>
              <a:rPr lang="es-ES" sz="1400" b="1" baseline="30000" dirty="0">
                <a:latin typeface="Candara" panose="020E0502030303020204" pitchFamily="34" charset="0"/>
              </a:rPr>
              <a:t>]</a:t>
            </a:r>
            <a:r>
              <a:rPr lang="es-ES" sz="1400" b="1" dirty="0">
                <a:latin typeface="Candara" panose="020E0502030303020204" pitchFamily="34" charset="0"/>
              </a:rPr>
              <a:t> para que sean hijos de su Padre que está en el cielo. Él hace que salga el sol sobre malos y buenos, y que llueva sobre justos e injustos</a:t>
            </a:r>
            <a:r>
              <a:rPr lang="es-ES" sz="1400" b="1" dirty="0" smtClean="0">
                <a:latin typeface="Candara" panose="020E0502030303020204" pitchFamily="34" charset="0"/>
              </a:rPr>
              <a:t>. Mateo 5, 43-45</a:t>
            </a:r>
            <a:endParaRPr lang="es-ES" sz="1400" b="1" dirty="0">
              <a:solidFill>
                <a:srgbClr val="FF0000"/>
              </a:solidFill>
              <a:latin typeface="Candara" panose="020E0502030303020204" pitchFamily="34" charset="0"/>
            </a:endParaRPr>
          </a:p>
        </p:txBody>
      </p:sp>
    </p:spTree>
    <p:extLst>
      <p:ext uri="{BB962C8B-B14F-4D97-AF65-F5344CB8AC3E}">
        <p14:creationId xmlns:p14="http://schemas.microsoft.com/office/powerpoint/2010/main" val="3722555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01000" y="374199"/>
            <a:ext cx="4191000" cy="1086519"/>
          </a:xfrm>
        </p:spPr>
        <p:txBody>
          <a:bodyPr>
            <a:noAutofit/>
          </a:bodyPr>
          <a:lstStyle/>
          <a:p>
            <a:pPr algn="ctr"/>
            <a:r>
              <a:rPr lang="es-ES" sz="3200" b="1" dirty="0" smtClean="0">
                <a:solidFill>
                  <a:srgbClr val="FF0000"/>
                </a:solidFill>
                <a:latin typeface="Arial Rounded MT Bold" panose="020F0704030504030204" pitchFamily="34" charset="0"/>
              </a:rPr>
              <a:t>LA RESPONSABILIDAD</a:t>
            </a:r>
            <a:endParaRPr lang="es-ES" sz="3200" b="1" dirty="0">
              <a:solidFill>
                <a:srgbClr val="FF0000"/>
              </a:solidFill>
              <a:latin typeface="Arial Rounded MT Bold" panose="020F0704030504030204" pitchFamily="34" charset="0"/>
            </a:endParaRPr>
          </a:p>
        </p:txBody>
      </p:sp>
      <p:sp>
        <p:nvSpPr>
          <p:cNvPr id="3" name="Marcador de contenido 2"/>
          <p:cNvSpPr>
            <a:spLocks noGrp="1"/>
          </p:cNvSpPr>
          <p:nvPr>
            <p:ph idx="1"/>
          </p:nvPr>
        </p:nvSpPr>
        <p:spPr>
          <a:xfrm>
            <a:off x="19050" y="76200"/>
            <a:ext cx="7753350" cy="6858000"/>
          </a:xfrm>
        </p:spPr>
        <p:txBody>
          <a:bodyPr>
            <a:normAutofit fontScale="92500" lnSpcReduction="20000"/>
          </a:bodyPr>
          <a:lstStyle/>
          <a:p>
            <a:pPr marL="0" indent="0" algn="just">
              <a:buNone/>
            </a:pPr>
            <a:r>
              <a:rPr lang="es-ES" sz="2400" b="1" dirty="0" smtClean="0">
                <a:solidFill>
                  <a:srgbClr val="0070C0"/>
                </a:solidFill>
                <a:latin typeface="Arial Rounded MT Bold" panose="020F0704030504030204" pitchFamily="34" charset="0"/>
              </a:rPr>
              <a:t>Acto de tomar decisiones conscientes y aceptar las consecuencias de sus actos, comprometido a dar respuesta por ellos. </a:t>
            </a:r>
            <a:endParaRPr lang="es-ES" sz="2400" b="1" dirty="0">
              <a:solidFill>
                <a:srgbClr val="0070C0"/>
              </a:solidFill>
              <a:latin typeface="Arial Rounded MT Bold" panose="020F0704030504030204" pitchFamily="34" charset="0"/>
            </a:endParaRPr>
          </a:p>
          <a:p>
            <a:pPr marL="0" indent="0" algn="just">
              <a:buNone/>
            </a:pPr>
            <a:r>
              <a:rPr lang="es-ES" sz="2400" b="1" dirty="0" smtClean="0">
                <a:latin typeface="Arial Rounded MT Bold" panose="020F0704030504030204" pitchFamily="34" charset="0"/>
              </a:rPr>
              <a:t>Ejemplo:</a:t>
            </a:r>
          </a:p>
          <a:p>
            <a:pPr marL="0" indent="0" algn="just">
              <a:buNone/>
            </a:pPr>
            <a:r>
              <a:rPr lang="es-ES" sz="2400" b="1" dirty="0" smtClean="0">
                <a:solidFill>
                  <a:schemeClr val="bg1"/>
                </a:solidFill>
                <a:latin typeface="Arial Rounded MT Bold" panose="020F0704030504030204" pitchFamily="34" charset="0"/>
              </a:rPr>
              <a:t>-Cumplir los compromisos y las obligaciones pese a cualquier adversidad. </a:t>
            </a:r>
          </a:p>
          <a:p>
            <a:pPr marL="0" indent="0" algn="just">
              <a:buNone/>
            </a:pPr>
            <a:r>
              <a:rPr lang="es-ES" sz="2400" b="1" dirty="0" smtClean="0">
                <a:solidFill>
                  <a:schemeClr val="bg1"/>
                </a:solidFill>
                <a:latin typeface="Arial Rounded MT Bold" panose="020F0704030504030204" pitchFamily="34" charset="0"/>
              </a:rPr>
              <a:t>-Concluir cualquier acción desde el comienzo hasta el final. </a:t>
            </a:r>
          </a:p>
          <a:p>
            <a:pPr marL="0" indent="0" algn="just">
              <a:buNone/>
            </a:pPr>
            <a:r>
              <a:rPr lang="es-ES" sz="2400" b="1" dirty="0" smtClean="0">
                <a:solidFill>
                  <a:schemeClr val="bg1"/>
                </a:solidFill>
                <a:latin typeface="Arial Rounded MT Bold" panose="020F0704030504030204" pitchFamily="34" charset="0"/>
              </a:rPr>
              <a:t>-Proveer a los miembros de la familia las necesidades materiales y espirituales. </a:t>
            </a:r>
            <a:endParaRPr lang="es-ES" sz="2400" b="1" dirty="0">
              <a:solidFill>
                <a:schemeClr val="bg1"/>
              </a:solidFill>
              <a:latin typeface="Arial Rounded MT Bold" panose="020F0704030504030204" pitchFamily="34" charset="0"/>
            </a:endParaRPr>
          </a:p>
          <a:p>
            <a:pPr marL="0" indent="0" algn="just">
              <a:buNone/>
            </a:pPr>
            <a:endParaRPr lang="es-ES" sz="2400" b="1" dirty="0" smtClean="0">
              <a:latin typeface="Arial Rounded MT Bold" panose="020F0704030504030204" pitchFamily="34" charset="0"/>
            </a:endParaRPr>
          </a:p>
          <a:p>
            <a:pPr marL="0" indent="0" algn="just">
              <a:buNone/>
            </a:pPr>
            <a:r>
              <a:rPr lang="es-ES" sz="2400" b="1" dirty="0" smtClean="0">
                <a:latin typeface="Arial Rounded MT Bold" panose="020F0704030504030204" pitchFamily="34" charset="0"/>
              </a:rPr>
              <a:t>Contraejemplo:</a:t>
            </a:r>
          </a:p>
          <a:p>
            <a:pPr marL="0" indent="0" algn="just">
              <a:buNone/>
            </a:pPr>
            <a:r>
              <a:rPr lang="es-ES" sz="2400" b="1" dirty="0" smtClean="0">
                <a:solidFill>
                  <a:schemeClr val="bg1"/>
                </a:solidFill>
                <a:latin typeface="Arial Rounded MT Bold" panose="020F0704030504030204" pitchFamily="34" charset="0"/>
              </a:rPr>
              <a:t>-No tener mucho interés a escuchar a los miembros de la familia, y dejar las obligaciones a lo que venga .</a:t>
            </a:r>
          </a:p>
          <a:p>
            <a:pPr marL="0" indent="0" algn="just">
              <a:buNone/>
            </a:pPr>
            <a:r>
              <a:rPr lang="es-ES" sz="2400" b="1" dirty="0" smtClean="0">
                <a:solidFill>
                  <a:schemeClr val="bg1"/>
                </a:solidFill>
                <a:latin typeface="Arial Rounded MT Bold" panose="020F0704030504030204" pitchFamily="34" charset="0"/>
              </a:rPr>
              <a:t>-Permitir que no se concluya un proyecto o decisión común.</a:t>
            </a:r>
          </a:p>
          <a:p>
            <a:pPr marL="0" indent="0" algn="just">
              <a:buNone/>
            </a:pPr>
            <a:r>
              <a:rPr lang="es-ES" sz="2400" b="1" dirty="0" smtClean="0">
                <a:solidFill>
                  <a:schemeClr val="bg1"/>
                </a:solidFill>
                <a:latin typeface="Arial Rounded MT Bold" panose="020F0704030504030204" pitchFamily="34" charset="0"/>
              </a:rPr>
              <a:t>-Poca importancia al rol que uno desempeña dentro del hogar.</a:t>
            </a:r>
          </a:p>
          <a:p>
            <a:pPr marL="0" indent="0" algn="just">
              <a:buNone/>
            </a:pPr>
            <a:r>
              <a:rPr lang="es-ES" sz="2400" b="1" dirty="0" smtClean="0">
                <a:solidFill>
                  <a:schemeClr val="bg1"/>
                </a:solidFill>
                <a:latin typeface="Arial Rounded MT Bold" panose="020F0704030504030204" pitchFamily="34" charset="0"/>
              </a:rPr>
              <a:t>-Desentendernos de todas las responsabilidades materiales y espirituales. </a:t>
            </a:r>
          </a:p>
          <a:p>
            <a:pPr marL="0" indent="0" algn="just">
              <a:buNone/>
            </a:pPr>
            <a:r>
              <a:rPr lang="es-ES" sz="2400" b="1" dirty="0" smtClean="0">
                <a:solidFill>
                  <a:schemeClr val="bg1"/>
                </a:solidFill>
                <a:latin typeface="Arial Rounded MT Bold" panose="020F0704030504030204" pitchFamily="34" charset="0"/>
              </a:rPr>
              <a:t>-Evadir las obligaciones. </a:t>
            </a:r>
            <a:endParaRPr lang="es-ES" sz="2400" b="1" dirty="0">
              <a:solidFill>
                <a:schemeClr val="bg1"/>
              </a:solidFill>
              <a:latin typeface="Arial Rounded MT Bold" panose="020F0704030504030204" pitchFamily="34" charset="0"/>
            </a:endParaRPr>
          </a:p>
        </p:txBody>
      </p:sp>
      <p:pic>
        <p:nvPicPr>
          <p:cNvPr id="5122" name="Picture 2" descr="Resultado de imagen para la responsabilid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1516970"/>
            <a:ext cx="4229154" cy="3660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ítulo 1"/>
          <p:cNvSpPr txBox="1">
            <a:spLocks/>
          </p:cNvSpPr>
          <p:nvPr/>
        </p:nvSpPr>
        <p:spPr>
          <a:xfrm>
            <a:off x="7953375" y="5339050"/>
            <a:ext cx="4192960" cy="985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400" b="1" dirty="0">
                <a:latin typeface="Candara" panose="020E0502030303020204" pitchFamily="34" charset="0"/>
              </a:rPr>
              <a:t>Porque todos nosotros debemos comparecer ante el tribunal de Cristo, para que cada uno sea recompensado por sus hechos estando en el cuerpo, de acuerdo con lo que hizo, sea bueno o sea malo</a:t>
            </a:r>
            <a:r>
              <a:rPr lang="es-ES" sz="1400" b="1" dirty="0" smtClean="0">
                <a:latin typeface="Candara" panose="020E0502030303020204" pitchFamily="34" charset="0"/>
              </a:rPr>
              <a:t>. 2 Corintios 5, 10</a:t>
            </a:r>
            <a:endParaRPr lang="es-ES" sz="1400" b="1" dirty="0">
              <a:solidFill>
                <a:srgbClr val="FF0000"/>
              </a:solidFill>
              <a:latin typeface="Candara" panose="020E0502030303020204" pitchFamily="34" charset="0"/>
            </a:endParaRPr>
          </a:p>
        </p:txBody>
      </p:sp>
    </p:spTree>
    <p:extLst>
      <p:ext uri="{BB962C8B-B14F-4D97-AF65-F5344CB8AC3E}">
        <p14:creationId xmlns:p14="http://schemas.microsoft.com/office/powerpoint/2010/main" val="329783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65416" y="59202"/>
            <a:ext cx="4488484" cy="1086519"/>
          </a:xfrm>
        </p:spPr>
        <p:txBody>
          <a:bodyPr>
            <a:noAutofit/>
          </a:bodyPr>
          <a:lstStyle/>
          <a:p>
            <a:pPr algn="r"/>
            <a:r>
              <a:rPr lang="es-ES" b="1" dirty="0" smtClean="0">
                <a:solidFill>
                  <a:srgbClr val="FF0000"/>
                </a:solidFill>
                <a:latin typeface="Arial Rounded MT Bold" panose="020F0704030504030204" pitchFamily="34" charset="0"/>
              </a:rPr>
              <a:t>LA PRUDENCIA</a:t>
            </a:r>
            <a:endParaRPr lang="es-ES" b="1" dirty="0">
              <a:solidFill>
                <a:srgbClr val="FF0000"/>
              </a:solidFill>
              <a:latin typeface="Arial Rounded MT Bold" panose="020F0704030504030204" pitchFamily="34" charset="0"/>
            </a:endParaRPr>
          </a:p>
        </p:txBody>
      </p:sp>
      <p:sp>
        <p:nvSpPr>
          <p:cNvPr id="3" name="Marcador de contenido 2"/>
          <p:cNvSpPr>
            <a:spLocks noGrp="1"/>
          </p:cNvSpPr>
          <p:nvPr>
            <p:ph idx="1"/>
          </p:nvPr>
        </p:nvSpPr>
        <p:spPr>
          <a:xfrm>
            <a:off x="0" y="66675"/>
            <a:ext cx="7635735" cy="6614433"/>
          </a:xfrm>
        </p:spPr>
        <p:txBody>
          <a:bodyPr>
            <a:normAutofit/>
          </a:bodyPr>
          <a:lstStyle/>
          <a:p>
            <a:pPr marL="0" indent="0" algn="just">
              <a:buNone/>
            </a:pPr>
            <a:r>
              <a:rPr lang="es-ES" sz="2400" b="1" dirty="0" smtClean="0">
                <a:solidFill>
                  <a:srgbClr val="0070C0"/>
                </a:solidFill>
                <a:latin typeface="Arial Rounded MT Bold" panose="020F0704030504030204" pitchFamily="34" charset="0"/>
              </a:rPr>
              <a:t>Ser cautelosos en el hablar y en el actuar. </a:t>
            </a:r>
          </a:p>
          <a:p>
            <a:pPr marL="0" indent="0" algn="just">
              <a:buNone/>
            </a:pPr>
            <a:endParaRPr lang="es-ES" sz="2400" b="1" dirty="0">
              <a:latin typeface="Arial Rounded MT Bold" panose="020F0704030504030204" pitchFamily="34" charset="0"/>
            </a:endParaRPr>
          </a:p>
          <a:p>
            <a:pPr marL="0" indent="0" algn="just">
              <a:buNone/>
            </a:pPr>
            <a:r>
              <a:rPr lang="es-ES" sz="2400" b="1" dirty="0" smtClean="0">
                <a:latin typeface="Arial Rounded MT Bold" panose="020F0704030504030204" pitchFamily="34" charset="0"/>
              </a:rPr>
              <a:t>Ejemplo:</a:t>
            </a:r>
          </a:p>
          <a:p>
            <a:pPr marL="0" indent="0" algn="just">
              <a:buNone/>
            </a:pPr>
            <a:r>
              <a:rPr lang="es-ES" sz="2400" b="1" dirty="0" smtClean="0">
                <a:solidFill>
                  <a:schemeClr val="bg1"/>
                </a:solidFill>
                <a:latin typeface="Arial Rounded MT Bold" panose="020F0704030504030204" pitchFamily="34" charset="0"/>
              </a:rPr>
              <a:t>-Apoyar a alguien en situación de problema.</a:t>
            </a:r>
          </a:p>
          <a:p>
            <a:pPr marL="0" indent="0" algn="just">
              <a:buNone/>
            </a:pPr>
            <a:r>
              <a:rPr lang="es-ES" sz="2400" b="1" dirty="0" smtClean="0">
                <a:solidFill>
                  <a:schemeClr val="bg1"/>
                </a:solidFill>
                <a:latin typeface="Arial Rounded MT Bold" panose="020F0704030504030204" pitchFamily="34" charset="0"/>
              </a:rPr>
              <a:t>-Actuar con cautela en las decisiones de los hijos/as.</a:t>
            </a:r>
          </a:p>
          <a:p>
            <a:pPr marL="0" indent="0" algn="just">
              <a:buNone/>
            </a:pPr>
            <a:r>
              <a:rPr lang="es-ES" sz="2400" b="1" dirty="0" smtClean="0">
                <a:solidFill>
                  <a:schemeClr val="bg1"/>
                </a:solidFill>
                <a:latin typeface="Arial Rounded MT Bold" panose="020F0704030504030204" pitchFamily="34" charset="0"/>
              </a:rPr>
              <a:t>-Actuar de manera justa y adecuada con todos. </a:t>
            </a:r>
            <a:endParaRPr lang="es-ES" sz="2400" b="1" dirty="0" smtClean="0">
              <a:latin typeface="Arial Rounded MT Bold" panose="020F0704030504030204" pitchFamily="34" charset="0"/>
            </a:endParaRPr>
          </a:p>
          <a:p>
            <a:pPr marL="0" indent="0" algn="just">
              <a:buNone/>
            </a:pPr>
            <a:r>
              <a:rPr lang="es-ES" sz="2400" b="1" dirty="0" smtClean="0">
                <a:latin typeface="Arial Rounded MT Bold" panose="020F0704030504030204" pitchFamily="34" charset="0"/>
              </a:rPr>
              <a:t>Contraejemplo:</a:t>
            </a:r>
          </a:p>
          <a:p>
            <a:pPr marL="0" indent="0" algn="just">
              <a:buNone/>
            </a:pPr>
            <a:r>
              <a:rPr lang="es-ES" sz="2400" b="1" dirty="0" smtClean="0">
                <a:solidFill>
                  <a:schemeClr val="bg1"/>
                </a:solidFill>
                <a:latin typeface="Arial Rounded MT Bold" panose="020F0704030504030204" pitchFamily="34" charset="0"/>
              </a:rPr>
              <a:t>-Reaccionar de forma impulsiva, negativa por parte de los padres hacia los hijos/as. </a:t>
            </a:r>
          </a:p>
          <a:p>
            <a:pPr marL="0" indent="0" algn="just">
              <a:buNone/>
            </a:pPr>
            <a:r>
              <a:rPr lang="es-ES" sz="2400" b="1" dirty="0" smtClean="0">
                <a:solidFill>
                  <a:schemeClr val="bg1"/>
                </a:solidFill>
                <a:latin typeface="Arial Rounded MT Bold" panose="020F0704030504030204" pitchFamily="34" charset="0"/>
              </a:rPr>
              <a:t>No ser cautos en dar, juzgar y definir actos circunstanciales, precipitarse al catalogar. </a:t>
            </a:r>
          </a:p>
          <a:p>
            <a:pPr marL="0" indent="0" algn="just">
              <a:buNone/>
            </a:pPr>
            <a:r>
              <a:rPr lang="es-ES" sz="2400" b="1" dirty="0" smtClean="0">
                <a:solidFill>
                  <a:schemeClr val="bg1"/>
                </a:solidFill>
                <a:latin typeface="Arial Rounded MT Bold" panose="020F0704030504030204" pitchFamily="34" charset="0"/>
              </a:rPr>
              <a:t>-No respetar a mi familia, ser torpe con alguno de ellos, no pensar antes de actuar.  </a:t>
            </a:r>
            <a:endParaRPr lang="es-ES" sz="2400" b="1" dirty="0">
              <a:solidFill>
                <a:schemeClr val="bg1"/>
              </a:solidFill>
              <a:latin typeface="Arial Rounded MT Bold" panose="020F0704030504030204" pitchFamily="34" charset="0"/>
            </a:endParaRPr>
          </a:p>
        </p:txBody>
      </p:sp>
      <p:pic>
        <p:nvPicPr>
          <p:cNvPr id="4098" name="Picture 2" descr="Resultado de imagen para prudencia"/>
          <p:cNvPicPr>
            <a:picLocks noChangeAspect="1" noChangeArrowheads="1"/>
          </p:cNvPicPr>
          <p:nvPr/>
        </p:nvPicPr>
        <p:blipFill rotWithShape="1">
          <a:blip r:embed="rId2">
            <a:extLst>
              <a:ext uri="{28A0092B-C50C-407E-A947-70E740481C1C}">
                <a14:useLocalDpi xmlns:a14="http://schemas.microsoft.com/office/drawing/2010/main" val="0"/>
              </a:ext>
            </a:extLst>
          </a:blip>
          <a:srcRect l="17586" r="13072"/>
          <a:stretch/>
        </p:blipFill>
        <p:spPr bwMode="auto">
          <a:xfrm>
            <a:off x="7743825" y="879020"/>
            <a:ext cx="4391544" cy="4759779"/>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p:cNvSpPr txBox="1">
            <a:spLocks/>
          </p:cNvSpPr>
          <p:nvPr/>
        </p:nvSpPr>
        <p:spPr>
          <a:xfrm>
            <a:off x="7843117" y="5705474"/>
            <a:ext cx="4192960" cy="8409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400" b="1" dirty="0">
                <a:latin typeface="Candara" panose="020E0502030303020204" pitchFamily="34" charset="0"/>
              </a:rPr>
              <a:t>El simple todo lo cree, pero el prudente mira bien sus pasos</a:t>
            </a:r>
            <a:r>
              <a:rPr lang="es-ES" sz="1400" b="1" dirty="0" smtClean="0">
                <a:latin typeface="Candara" panose="020E0502030303020204" pitchFamily="34" charset="0"/>
              </a:rPr>
              <a:t>. Proverbios 14, 15</a:t>
            </a:r>
            <a:endParaRPr lang="es-ES" sz="1400" b="1" dirty="0">
              <a:solidFill>
                <a:srgbClr val="FF0000"/>
              </a:solidFill>
              <a:latin typeface="Candara" panose="020E0502030303020204" pitchFamily="34" charset="0"/>
            </a:endParaRPr>
          </a:p>
        </p:txBody>
      </p:sp>
    </p:spTree>
    <p:extLst>
      <p:ext uri="{BB962C8B-B14F-4D97-AF65-F5344CB8AC3E}">
        <p14:creationId xmlns:p14="http://schemas.microsoft.com/office/powerpoint/2010/main" val="3511044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6749" y="459924"/>
            <a:ext cx="2604405" cy="1086519"/>
          </a:xfrm>
        </p:spPr>
        <p:txBody>
          <a:bodyPr>
            <a:noAutofit/>
          </a:bodyPr>
          <a:lstStyle/>
          <a:p>
            <a:pPr algn="r"/>
            <a:r>
              <a:rPr lang="es-ES" b="1" dirty="0" smtClean="0">
                <a:solidFill>
                  <a:srgbClr val="FF0000"/>
                </a:solidFill>
                <a:latin typeface="Arial Rounded MT Bold" panose="020F0704030504030204" pitchFamily="34" charset="0"/>
              </a:rPr>
              <a:t>LA FE</a:t>
            </a:r>
            <a:endParaRPr lang="es-ES" b="1" dirty="0">
              <a:solidFill>
                <a:srgbClr val="FF0000"/>
              </a:solidFill>
              <a:latin typeface="Arial Rounded MT Bold" panose="020F0704030504030204" pitchFamily="34" charset="0"/>
            </a:endParaRPr>
          </a:p>
        </p:txBody>
      </p:sp>
      <p:sp>
        <p:nvSpPr>
          <p:cNvPr id="3" name="Marcador de contenido 2"/>
          <p:cNvSpPr>
            <a:spLocks noGrp="1"/>
          </p:cNvSpPr>
          <p:nvPr>
            <p:ph idx="1"/>
          </p:nvPr>
        </p:nvSpPr>
        <p:spPr>
          <a:xfrm>
            <a:off x="4562475" y="123826"/>
            <a:ext cx="7635735" cy="6738258"/>
          </a:xfrm>
        </p:spPr>
        <p:txBody>
          <a:bodyPr>
            <a:normAutofit fontScale="85000" lnSpcReduction="20000"/>
          </a:bodyPr>
          <a:lstStyle/>
          <a:p>
            <a:pPr marL="0" indent="0" algn="just">
              <a:buNone/>
            </a:pPr>
            <a:r>
              <a:rPr lang="es-ES" sz="2400" b="1" dirty="0" smtClean="0">
                <a:solidFill>
                  <a:srgbClr val="0070C0"/>
                </a:solidFill>
                <a:latin typeface="Arial Rounded MT Bold" panose="020F0704030504030204" pitchFamily="34" charset="0"/>
              </a:rPr>
              <a:t>Creencia y esperanza personal en la existencia de un ser superior, certeza inamovible de que aquello que se espera lo que se cree, es verdadero, cierto, incuestionable. </a:t>
            </a:r>
          </a:p>
          <a:p>
            <a:pPr marL="0" indent="0" algn="just">
              <a:buNone/>
            </a:pPr>
            <a:endParaRPr lang="es-ES" sz="2400" b="1" dirty="0">
              <a:latin typeface="Arial Rounded MT Bold" panose="020F0704030504030204" pitchFamily="34" charset="0"/>
            </a:endParaRPr>
          </a:p>
          <a:p>
            <a:pPr marL="0" indent="0" algn="just">
              <a:buNone/>
            </a:pPr>
            <a:r>
              <a:rPr lang="es-ES" sz="2400" b="1" dirty="0" smtClean="0">
                <a:latin typeface="Arial Rounded MT Bold" panose="020F0704030504030204" pitchFamily="34" charset="0"/>
              </a:rPr>
              <a:t>Ejemplo:</a:t>
            </a:r>
          </a:p>
          <a:p>
            <a:pPr marL="0" indent="0" algn="just">
              <a:buNone/>
            </a:pPr>
            <a:r>
              <a:rPr lang="es-ES" sz="2400" b="1" dirty="0" smtClean="0">
                <a:solidFill>
                  <a:schemeClr val="bg1"/>
                </a:solidFill>
                <a:latin typeface="Arial Rounded MT Bold" panose="020F0704030504030204" pitchFamily="34" charset="0"/>
              </a:rPr>
              <a:t>-Actuar a pesar de que no exista razón lógica. </a:t>
            </a:r>
          </a:p>
          <a:p>
            <a:pPr marL="0" indent="0" algn="just">
              <a:buNone/>
            </a:pPr>
            <a:r>
              <a:rPr lang="es-ES" sz="2400" b="1" dirty="0" smtClean="0">
                <a:solidFill>
                  <a:schemeClr val="bg1"/>
                </a:solidFill>
                <a:latin typeface="Arial Rounded MT Bold" panose="020F0704030504030204" pitchFamily="34" charset="0"/>
              </a:rPr>
              <a:t>-Creer en Dios y reconocer que Él es el creador de todas las cosas. </a:t>
            </a:r>
          </a:p>
          <a:p>
            <a:pPr marL="0" indent="0" algn="just">
              <a:buNone/>
            </a:pPr>
            <a:r>
              <a:rPr lang="es-ES" sz="2400" b="1" dirty="0" smtClean="0">
                <a:solidFill>
                  <a:schemeClr val="bg1"/>
                </a:solidFill>
                <a:latin typeface="Arial Rounded MT Bold" panose="020F0704030504030204" pitchFamily="34" charset="0"/>
              </a:rPr>
              <a:t>-Que mi familia haga un hábito de la oración. </a:t>
            </a:r>
          </a:p>
          <a:p>
            <a:pPr marL="0" indent="0" algn="just">
              <a:buNone/>
            </a:pPr>
            <a:r>
              <a:rPr lang="es-ES" sz="2400" b="1" dirty="0" smtClean="0">
                <a:solidFill>
                  <a:schemeClr val="bg1"/>
                </a:solidFill>
                <a:latin typeface="Arial Rounded MT Bold" panose="020F0704030504030204" pitchFamily="34" charset="0"/>
              </a:rPr>
              <a:t>Asistir, con mi familia, todos los domingos a la Eucaristía. </a:t>
            </a:r>
          </a:p>
          <a:p>
            <a:pPr marL="0" indent="0" algn="just">
              <a:buNone/>
            </a:pPr>
            <a:r>
              <a:rPr lang="es-ES" sz="2400" b="1" dirty="0" smtClean="0">
                <a:solidFill>
                  <a:schemeClr val="bg1"/>
                </a:solidFill>
                <a:latin typeface="Arial Rounded MT Bold" panose="020F0704030504030204" pitchFamily="34" charset="0"/>
              </a:rPr>
              <a:t>-Compartir la Palabra de Dios en familia. </a:t>
            </a:r>
          </a:p>
          <a:p>
            <a:pPr marL="0" indent="0" algn="just">
              <a:buNone/>
            </a:pPr>
            <a:endParaRPr lang="es-ES" sz="2400" b="1" dirty="0" smtClean="0">
              <a:latin typeface="Arial Rounded MT Bold" panose="020F0704030504030204" pitchFamily="34" charset="0"/>
            </a:endParaRPr>
          </a:p>
          <a:p>
            <a:pPr marL="0" indent="0" algn="just">
              <a:buNone/>
            </a:pPr>
            <a:r>
              <a:rPr lang="es-ES" sz="2400" b="1" dirty="0" smtClean="0">
                <a:latin typeface="Arial Rounded MT Bold" panose="020F0704030504030204" pitchFamily="34" charset="0"/>
              </a:rPr>
              <a:t>Contraejemplo:</a:t>
            </a:r>
          </a:p>
          <a:p>
            <a:pPr marL="0" indent="0" algn="just">
              <a:buNone/>
            </a:pPr>
            <a:r>
              <a:rPr lang="es-ES" sz="2400" b="1" dirty="0" smtClean="0">
                <a:solidFill>
                  <a:schemeClr val="bg1"/>
                </a:solidFill>
                <a:latin typeface="Arial Rounded MT Bold" panose="020F0704030504030204" pitchFamily="34" charset="0"/>
              </a:rPr>
              <a:t>-Ver para creer. </a:t>
            </a:r>
          </a:p>
          <a:p>
            <a:pPr marL="0" indent="0" algn="just">
              <a:buNone/>
            </a:pPr>
            <a:r>
              <a:rPr lang="es-ES" sz="2400" b="1" dirty="0" smtClean="0">
                <a:solidFill>
                  <a:schemeClr val="bg1"/>
                </a:solidFill>
                <a:latin typeface="Arial Rounded MT Bold" panose="020F0704030504030204" pitchFamily="34" charset="0"/>
              </a:rPr>
              <a:t>-No creer en nada o en sí mismo.</a:t>
            </a:r>
          </a:p>
          <a:p>
            <a:pPr marL="0" indent="0" algn="just">
              <a:buNone/>
            </a:pPr>
            <a:r>
              <a:rPr lang="es-ES" sz="2400" b="1" dirty="0" smtClean="0">
                <a:solidFill>
                  <a:schemeClr val="bg1"/>
                </a:solidFill>
                <a:latin typeface="Arial Rounded MT Bold" panose="020F0704030504030204" pitchFamily="34" charset="0"/>
              </a:rPr>
              <a:t>-Demostrar flaqueza en lo espiritual. </a:t>
            </a:r>
          </a:p>
          <a:p>
            <a:pPr marL="0" indent="0" algn="just">
              <a:buNone/>
            </a:pPr>
            <a:r>
              <a:rPr lang="es-ES" sz="2400" b="1" dirty="0" smtClean="0">
                <a:solidFill>
                  <a:schemeClr val="bg1"/>
                </a:solidFill>
                <a:latin typeface="Arial Rounded MT Bold" panose="020F0704030504030204" pitchFamily="34" charset="0"/>
              </a:rPr>
              <a:t>-Poner excusas para no escuchar o leer la Palabra de Dios. </a:t>
            </a:r>
          </a:p>
          <a:p>
            <a:pPr marL="0" indent="0" algn="just">
              <a:buNone/>
            </a:pPr>
            <a:r>
              <a:rPr lang="es-ES" sz="2400" b="1" dirty="0" smtClean="0">
                <a:solidFill>
                  <a:schemeClr val="bg1"/>
                </a:solidFill>
                <a:latin typeface="Arial Rounded MT Bold" panose="020F0704030504030204" pitchFamily="34" charset="0"/>
              </a:rPr>
              <a:t>-No compartir la Palabra de Dios en familia. </a:t>
            </a:r>
          </a:p>
          <a:p>
            <a:pPr marL="0" indent="0" algn="just">
              <a:buNone/>
            </a:pPr>
            <a:r>
              <a:rPr lang="es-ES" sz="2400" b="1" dirty="0" smtClean="0">
                <a:solidFill>
                  <a:schemeClr val="bg1"/>
                </a:solidFill>
                <a:latin typeface="Arial Rounded MT Bold" panose="020F0704030504030204" pitchFamily="34" charset="0"/>
              </a:rPr>
              <a:t>-No acompañar ni ser consecuentes con los sacramentos en la vida cristiana de nuestras familias.</a:t>
            </a:r>
            <a:endParaRPr lang="es-ES" sz="2400" b="1" dirty="0">
              <a:solidFill>
                <a:schemeClr val="bg1"/>
              </a:solidFill>
              <a:latin typeface="Arial Rounded MT Bold" panose="020F0704030504030204" pitchFamily="34" charset="0"/>
            </a:endParaRP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85" y="1317843"/>
            <a:ext cx="4556265" cy="4556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ítulo 1"/>
          <p:cNvSpPr txBox="1">
            <a:spLocks/>
          </p:cNvSpPr>
          <p:nvPr/>
        </p:nvSpPr>
        <p:spPr>
          <a:xfrm>
            <a:off x="282518" y="5920075"/>
            <a:ext cx="4192960" cy="8409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400" b="1" dirty="0">
                <a:latin typeface="Candara" panose="020E0502030303020204" pitchFamily="34" charset="0"/>
              </a:rPr>
              <a:t>Ahora bien, la fe es la garantía de lo que se espera, la certeza de lo que no se ve</a:t>
            </a:r>
            <a:r>
              <a:rPr lang="es-ES" sz="1400" b="1" dirty="0" smtClean="0">
                <a:latin typeface="Candara" panose="020E0502030303020204" pitchFamily="34" charset="0"/>
              </a:rPr>
              <a:t>. Hebreos 11, 1</a:t>
            </a:r>
            <a:endParaRPr lang="es-ES" sz="1400" b="1" dirty="0">
              <a:solidFill>
                <a:srgbClr val="FF0000"/>
              </a:solidFill>
              <a:latin typeface="Candara" panose="020E0502030303020204" pitchFamily="34" charset="0"/>
            </a:endParaRPr>
          </a:p>
        </p:txBody>
      </p:sp>
    </p:spTree>
    <p:extLst>
      <p:ext uri="{BB962C8B-B14F-4D97-AF65-F5344CB8AC3E}">
        <p14:creationId xmlns:p14="http://schemas.microsoft.com/office/powerpoint/2010/main" val="3895555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43875" y="-85725"/>
            <a:ext cx="3254315" cy="1086519"/>
          </a:xfrm>
        </p:spPr>
        <p:txBody>
          <a:bodyPr>
            <a:noAutofit/>
          </a:bodyPr>
          <a:lstStyle/>
          <a:p>
            <a:pPr algn="r"/>
            <a:r>
              <a:rPr lang="es-ES" b="1" dirty="0" smtClean="0">
                <a:solidFill>
                  <a:srgbClr val="FF0000"/>
                </a:solidFill>
                <a:latin typeface="Arial Rounded MT Bold" panose="020F0704030504030204" pitchFamily="34" charset="0"/>
              </a:rPr>
              <a:t>EL AMOR</a:t>
            </a:r>
            <a:endParaRPr lang="es-ES" b="1" dirty="0">
              <a:solidFill>
                <a:srgbClr val="FF0000"/>
              </a:solidFill>
              <a:latin typeface="Arial Rounded MT Bold" panose="020F0704030504030204" pitchFamily="34" charset="0"/>
            </a:endParaRPr>
          </a:p>
        </p:txBody>
      </p:sp>
      <p:sp>
        <p:nvSpPr>
          <p:cNvPr id="3" name="Marcador de contenido 2"/>
          <p:cNvSpPr>
            <a:spLocks noGrp="1"/>
          </p:cNvSpPr>
          <p:nvPr>
            <p:ph idx="1"/>
          </p:nvPr>
        </p:nvSpPr>
        <p:spPr>
          <a:xfrm>
            <a:off x="0" y="0"/>
            <a:ext cx="7635735" cy="6776355"/>
          </a:xfrm>
        </p:spPr>
        <p:txBody>
          <a:bodyPr>
            <a:normAutofit/>
          </a:bodyPr>
          <a:lstStyle/>
          <a:p>
            <a:pPr marL="0" indent="0" algn="just">
              <a:buNone/>
            </a:pPr>
            <a:r>
              <a:rPr lang="es-ES" sz="2400" b="1" dirty="0" smtClean="0">
                <a:solidFill>
                  <a:srgbClr val="0070C0"/>
                </a:solidFill>
                <a:latin typeface="Arial Rounded MT Bold" panose="020F0704030504030204" pitchFamily="34" charset="0"/>
              </a:rPr>
              <a:t>Es la fuerza que nos impulsa a hacer las cosas bien. </a:t>
            </a:r>
          </a:p>
          <a:p>
            <a:pPr marL="0" indent="0" algn="just">
              <a:buNone/>
            </a:pPr>
            <a:endParaRPr lang="es-ES" sz="2400" b="1" dirty="0">
              <a:latin typeface="Arial Rounded MT Bold" panose="020F0704030504030204" pitchFamily="34" charset="0"/>
            </a:endParaRPr>
          </a:p>
          <a:p>
            <a:pPr marL="0" indent="0" algn="just">
              <a:buNone/>
            </a:pPr>
            <a:r>
              <a:rPr lang="es-ES" sz="2400" b="1" dirty="0" smtClean="0">
                <a:latin typeface="Arial Rounded MT Bold" panose="020F0704030504030204" pitchFamily="34" charset="0"/>
              </a:rPr>
              <a:t>Ejemplo:</a:t>
            </a:r>
          </a:p>
          <a:p>
            <a:pPr marL="0" indent="0" algn="just">
              <a:buNone/>
            </a:pPr>
            <a:r>
              <a:rPr lang="es-ES" sz="2400" b="1" dirty="0" smtClean="0">
                <a:solidFill>
                  <a:schemeClr val="bg1"/>
                </a:solidFill>
                <a:latin typeface="Arial Rounded MT Bold" panose="020F0704030504030204" pitchFamily="34" charset="0"/>
              </a:rPr>
              <a:t>-Darse uno mismo sin excusas ni comodidades. </a:t>
            </a:r>
          </a:p>
          <a:p>
            <a:pPr marL="0" indent="0" algn="just">
              <a:buNone/>
            </a:pPr>
            <a:r>
              <a:rPr lang="es-ES" sz="2400" b="1" dirty="0" smtClean="0">
                <a:solidFill>
                  <a:schemeClr val="bg1"/>
                </a:solidFill>
                <a:latin typeface="Arial Rounded MT Bold" panose="020F0704030504030204" pitchFamily="34" charset="0"/>
              </a:rPr>
              <a:t>-Saber perdonar.</a:t>
            </a:r>
          </a:p>
          <a:p>
            <a:pPr marL="0" indent="0" algn="just">
              <a:buNone/>
            </a:pPr>
            <a:r>
              <a:rPr lang="es-ES" sz="2400" b="1" dirty="0" smtClean="0">
                <a:solidFill>
                  <a:schemeClr val="bg1"/>
                </a:solidFill>
                <a:latin typeface="Arial Rounded MT Bold" panose="020F0704030504030204" pitchFamily="34" charset="0"/>
              </a:rPr>
              <a:t>-Hacer las cosas siempre con amor.</a:t>
            </a:r>
          </a:p>
          <a:p>
            <a:pPr marL="0" indent="0" algn="just">
              <a:buNone/>
            </a:pPr>
            <a:r>
              <a:rPr lang="es-ES" sz="2400" b="1" dirty="0" smtClean="0">
                <a:solidFill>
                  <a:schemeClr val="bg1"/>
                </a:solidFill>
                <a:latin typeface="Arial Rounded MT Bold" panose="020F0704030504030204" pitchFamily="34" charset="0"/>
              </a:rPr>
              <a:t>-Mostrar y recibir señales de afecto.</a:t>
            </a:r>
            <a:endParaRPr lang="es-ES" sz="2400" b="1" dirty="0">
              <a:solidFill>
                <a:schemeClr val="bg1"/>
              </a:solidFill>
              <a:latin typeface="Arial Rounded MT Bold" panose="020F0704030504030204" pitchFamily="34" charset="0"/>
            </a:endParaRPr>
          </a:p>
          <a:p>
            <a:pPr marL="0" indent="0" algn="just">
              <a:buNone/>
            </a:pPr>
            <a:endParaRPr lang="es-ES" sz="2400" b="1" dirty="0" smtClean="0">
              <a:latin typeface="Arial Rounded MT Bold" panose="020F0704030504030204" pitchFamily="34" charset="0"/>
            </a:endParaRPr>
          </a:p>
          <a:p>
            <a:pPr marL="0" indent="0" algn="just">
              <a:buNone/>
            </a:pPr>
            <a:r>
              <a:rPr lang="es-ES" sz="2400" b="1" dirty="0" smtClean="0">
                <a:latin typeface="Arial Rounded MT Bold" panose="020F0704030504030204" pitchFamily="34" charset="0"/>
              </a:rPr>
              <a:t>Contraejemplo:</a:t>
            </a:r>
          </a:p>
          <a:p>
            <a:pPr marL="0" indent="0" algn="just">
              <a:buNone/>
            </a:pPr>
            <a:r>
              <a:rPr lang="es-ES" sz="2400" b="1" dirty="0" smtClean="0">
                <a:solidFill>
                  <a:schemeClr val="bg1"/>
                </a:solidFill>
                <a:latin typeface="Arial Rounded MT Bold" panose="020F0704030504030204" pitchFamily="34" charset="0"/>
              </a:rPr>
              <a:t>-Pensar sólo en uno mismo (egocentrismo).</a:t>
            </a:r>
          </a:p>
          <a:p>
            <a:pPr marL="0" indent="0" algn="just">
              <a:buNone/>
            </a:pPr>
            <a:r>
              <a:rPr lang="es-ES" sz="2400" b="1" dirty="0" smtClean="0">
                <a:solidFill>
                  <a:schemeClr val="bg1"/>
                </a:solidFill>
                <a:latin typeface="Arial Rounded MT Bold" panose="020F0704030504030204" pitchFamily="34" charset="0"/>
              </a:rPr>
              <a:t>-Ser egoísta y poco comprensible con mi pareja e hijos/as. </a:t>
            </a:r>
          </a:p>
          <a:p>
            <a:pPr marL="0" indent="0" algn="just">
              <a:buNone/>
            </a:pPr>
            <a:r>
              <a:rPr lang="es-ES" sz="2400" b="1" dirty="0" smtClean="0">
                <a:solidFill>
                  <a:schemeClr val="bg1"/>
                </a:solidFill>
                <a:latin typeface="Arial Rounded MT Bold" panose="020F0704030504030204" pitchFamily="34" charset="0"/>
              </a:rPr>
              <a:t>-Traicionar a mis hijos/as o a mi pareja. </a:t>
            </a:r>
          </a:p>
          <a:p>
            <a:pPr marL="0" indent="0" algn="just">
              <a:buNone/>
            </a:pPr>
            <a:r>
              <a:rPr lang="es-ES" sz="2400" b="1" dirty="0" smtClean="0">
                <a:solidFill>
                  <a:schemeClr val="bg1"/>
                </a:solidFill>
                <a:latin typeface="Arial Rounded MT Bold" panose="020F0704030504030204" pitchFamily="34" charset="0"/>
              </a:rPr>
              <a:t>-No valorar a mi familia. </a:t>
            </a:r>
            <a:endParaRPr lang="es-ES" sz="2400" b="1" dirty="0">
              <a:solidFill>
                <a:schemeClr val="bg1"/>
              </a:solidFill>
              <a:latin typeface="Arial Rounded MT Bold" panose="020F0704030504030204" pitchFamily="34" charset="0"/>
            </a:endParaRPr>
          </a:p>
        </p:txBody>
      </p:sp>
      <p:pic>
        <p:nvPicPr>
          <p:cNvPr id="7174" name="Picture 6"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l="6936" r="15722"/>
          <a:stretch/>
        </p:blipFill>
        <p:spPr bwMode="auto">
          <a:xfrm>
            <a:off x="7577305" y="727290"/>
            <a:ext cx="4570960" cy="44325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Título 1"/>
          <p:cNvSpPr txBox="1">
            <a:spLocks/>
          </p:cNvSpPr>
          <p:nvPr/>
        </p:nvSpPr>
        <p:spPr>
          <a:xfrm>
            <a:off x="7766305" y="5274129"/>
            <a:ext cx="4192960" cy="84092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400" b="1" dirty="0">
                <a:latin typeface="Candara" panose="020E0502030303020204" pitchFamily="34" charset="0"/>
              </a:rPr>
              <a:t>El amor es paciente, es bondadoso. El amor no es envidioso ni jactancioso ni orgulloso. No se comporta con rudeza, no es egoísta, no se enoja fácilmente, no guarda rencor</a:t>
            </a:r>
            <a:r>
              <a:rPr lang="es-ES" sz="1400" b="1" dirty="0" smtClean="0">
                <a:latin typeface="Candara" panose="020E0502030303020204" pitchFamily="34" charset="0"/>
              </a:rPr>
              <a:t>. 1 Corintios 13, 4-5</a:t>
            </a:r>
            <a:endParaRPr lang="es-ES" sz="1400" b="1" dirty="0">
              <a:solidFill>
                <a:srgbClr val="FF0000"/>
              </a:solidFill>
              <a:latin typeface="Candara" panose="020E0502030303020204" pitchFamily="34" charset="0"/>
            </a:endParaRPr>
          </a:p>
        </p:txBody>
      </p:sp>
    </p:spTree>
    <p:extLst>
      <p:ext uri="{BB962C8B-B14F-4D97-AF65-F5344CB8AC3E}">
        <p14:creationId xmlns:p14="http://schemas.microsoft.com/office/powerpoint/2010/main" val="32249145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201" y="694655"/>
            <a:ext cx="4440859" cy="1086519"/>
          </a:xfrm>
        </p:spPr>
        <p:txBody>
          <a:bodyPr>
            <a:noAutofit/>
          </a:bodyPr>
          <a:lstStyle/>
          <a:p>
            <a:pPr algn="r"/>
            <a:r>
              <a:rPr lang="es-ES" b="1" dirty="0" smtClean="0">
                <a:solidFill>
                  <a:srgbClr val="FF0000"/>
                </a:solidFill>
                <a:latin typeface="Arial Rounded MT Bold" panose="020F0704030504030204" pitchFamily="34" charset="0"/>
              </a:rPr>
              <a:t>LA PACIENCIA</a:t>
            </a:r>
            <a:endParaRPr lang="es-ES" b="1" dirty="0">
              <a:solidFill>
                <a:srgbClr val="FF0000"/>
              </a:solidFill>
              <a:latin typeface="Arial Rounded MT Bold" panose="020F0704030504030204" pitchFamily="34" charset="0"/>
            </a:endParaRPr>
          </a:p>
        </p:txBody>
      </p:sp>
      <p:sp>
        <p:nvSpPr>
          <p:cNvPr id="3" name="Marcador de contenido 2"/>
          <p:cNvSpPr>
            <a:spLocks noGrp="1"/>
          </p:cNvSpPr>
          <p:nvPr>
            <p:ph idx="1"/>
          </p:nvPr>
        </p:nvSpPr>
        <p:spPr>
          <a:xfrm>
            <a:off x="4448175" y="76201"/>
            <a:ext cx="7635735" cy="6604908"/>
          </a:xfrm>
        </p:spPr>
        <p:txBody>
          <a:bodyPr>
            <a:normAutofit fontScale="92500" lnSpcReduction="10000"/>
          </a:bodyPr>
          <a:lstStyle/>
          <a:p>
            <a:pPr marL="0" indent="0" algn="just">
              <a:buNone/>
            </a:pPr>
            <a:r>
              <a:rPr lang="es-ES" sz="2400" b="1" dirty="0" smtClean="0">
                <a:solidFill>
                  <a:srgbClr val="0070C0"/>
                </a:solidFill>
                <a:latin typeface="Arial Rounded MT Bold" panose="020F0704030504030204" pitchFamily="34" charset="0"/>
              </a:rPr>
              <a:t>Experiencia de compasión y de dominio personal, para no reaccionar con violencia ante la debilidad de los hijos.</a:t>
            </a:r>
          </a:p>
          <a:p>
            <a:pPr marL="0" indent="0" algn="just">
              <a:buNone/>
            </a:pPr>
            <a:endParaRPr lang="es-ES" sz="2400" b="1" dirty="0">
              <a:latin typeface="Arial Rounded MT Bold" panose="020F0704030504030204" pitchFamily="34" charset="0"/>
            </a:endParaRPr>
          </a:p>
          <a:p>
            <a:pPr marL="0" indent="0" algn="just">
              <a:buNone/>
            </a:pPr>
            <a:r>
              <a:rPr lang="es-ES" sz="2400" b="1" dirty="0" smtClean="0">
                <a:latin typeface="Arial Rounded MT Bold" panose="020F0704030504030204" pitchFamily="34" charset="0"/>
              </a:rPr>
              <a:t>Ejemplo:</a:t>
            </a:r>
          </a:p>
          <a:p>
            <a:pPr marL="0" indent="0" algn="just">
              <a:buNone/>
            </a:pPr>
            <a:r>
              <a:rPr lang="es-ES" sz="2400" b="1" dirty="0" smtClean="0">
                <a:solidFill>
                  <a:schemeClr val="bg1"/>
                </a:solidFill>
                <a:latin typeface="Arial Rounded MT Bold" panose="020F0704030504030204" pitchFamily="34" charset="0"/>
              </a:rPr>
              <a:t>-Escuchar antes que actuar.</a:t>
            </a:r>
          </a:p>
          <a:p>
            <a:pPr marL="0" indent="0" algn="just">
              <a:buNone/>
            </a:pPr>
            <a:r>
              <a:rPr lang="es-ES" sz="2400" b="1" dirty="0" smtClean="0">
                <a:solidFill>
                  <a:schemeClr val="bg1"/>
                </a:solidFill>
                <a:latin typeface="Arial Rounded MT Bold" panose="020F0704030504030204" pitchFamily="34" charset="0"/>
              </a:rPr>
              <a:t>-Considerar actitudes  diferentes a las propias. </a:t>
            </a:r>
          </a:p>
          <a:p>
            <a:pPr marL="0" indent="0" algn="just">
              <a:buNone/>
            </a:pPr>
            <a:r>
              <a:rPr lang="es-ES" sz="2400" b="1" dirty="0" smtClean="0">
                <a:solidFill>
                  <a:schemeClr val="bg1"/>
                </a:solidFill>
                <a:latin typeface="Arial Rounded MT Bold" panose="020F0704030504030204" pitchFamily="34" charset="0"/>
              </a:rPr>
              <a:t>-Practicar el dominio propio, controlarse en los momentos más críticos. </a:t>
            </a:r>
            <a:endParaRPr lang="es-ES" sz="2400" b="1" dirty="0">
              <a:solidFill>
                <a:schemeClr val="bg1"/>
              </a:solidFill>
              <a:latin typeface="Arial Rounded MT Bold" panose="020F0704030504030204" pitchFamily="34" charset="0"/>
            </a:endParaRPr>
          </a:p>
          <a:p>
            <a:pPr marL="0" indent="0" algn="just">
              <a:buNone/>
            </a:pPr>
            <a:r>
              <a:rPr lang="es-ES" sz="2400" b="1" dirty="0" smtClean="0">
                <a:solidFill>
                  <a:schemeClr val="bg1"/>
                </a:solidFill>
                <a:latin typeface="Arial Rounded MT Bold" panose="020F0704030504030204" pitchFamily="34" charset="0"/>
              </a:rPr>
              <a:t>-Ser paciente en casa y en todo sentido, celebrar los logros y apoyar con paciencia los fracasos. </a:t>
            </a:r>
            <a:endParaRPr lang="es-ES" sz="2400" b="1" dirty="0" smtClean="0">
              <a:latin typeface="Arial Rounded MT Bold" panose="020F0704030504030204" pitchFamily="34" charset="0"/>
            </a:endParaRPr>
          </a:p>
          <a:p>
            <a:pPr marL="0" indent="0" algn="just">
              <a:buNone/>
            </a:pPr>
            <a:r>
              <a:rPr lang="es-ES" sz="2400" b="1" dirty="0" smtClean="0">
                <a:latin typeface="Arial Rounded MT Bold" panose="020F0704030504030204" pitchFamily="34" charset="0"/>
              </a:rPr>
              <a:t>Contraejemplo:</a:t>
            </a:r>
          </a:p>
          <a:p>
            <a:pPr marL="0" indent="0" algn="just">
              <a:buNone/>
            </a:pPr>
            <a:r>
              <a:rPr lang="es-ES" sz="2400" b="1" dirty="0" smtClean="0">
                <a:solidFill>
                  <a:schemeClr val="bg1"/>
                </a:solidFill>
                <a:latin typeface="Arial Rounded MT Bold" panose="020F0704030504030204" pitchFamily="34" charset="0"/>
              </a:rPr>
              <a:t>-Actuar directamente con agresividad o violencia.</a:t>
            </a:r>
          </a:p>
          <a:p>
            <a:pPr marL="0" indent="0" algn="just">
              <a:buNone/>
            </a:pPr>
            <a:r>
              <a:rPr lang="es-ES" sz="2400" b="1" dirty="0" smtClean="0">
                <a:solidFill>
                  <a:schemeClr val="bg1"/>
                </a:solidFill>
                <a:latin typeface="Arial Rounded MT Bold" panose="020F0704030504030204" pitchFamily="34" charset="0"/>
              </a:rPr>
              <a:t>-Perder el control y juzgar actitudes diferentes.</a:t>
            </a:r>
          </a:p>
          <a:p>
            <a:pPr marL="0" indent="0" algn="just">
              <a:buNone/>
            </a:pPr>
            <a:r>
              <a:rPr lang="es-ES" sz="2400" b="1" dirty="0" smtClean="0">
                <a:solidFill>
                  <a:schemeClr val="bg1"/>
                </a:solidFill>
                <a:latin typeface="Arial Rounded MT Bold" panose="020F0704030504030204" pitchFamily="34" charset="0"/>
              </a:rPr>
              <a:t>-No saber controlar emociones negativas.</a:t>
            </a:r>
          </a:p>
          <a:p>
            <a:pPr marL="0" indent="0" algn="just">
              <a:buNone/>
            </a:pPr>
            <a:r>
              <a:rPr lang="es-ES" sz="2400" b="1" dirty="0" smtClean="0">
                <a:solidFill>
                  <a:schemeClr val="bg1"/>
                </a:solidFill>
                <a:latin typeface="Arial Rounded MT Bold" panose="020F0704030504030204" pitchFamily="34" charset="0"/>
              </a:rPr>
              <a:t>-Reaccionar con castigos, psicológicos, físicos, etc. ante situaciones negativas de alguno de la familia.  </a:t>
            </a:r>
            <a:endParaRPr lang="es-ES" sz="2400" b="1" dirty="0">
              <a:solidFill>
                <a:schemeClr val="bg1"/>
              </a:solidFill>
              <a:latin typeface="Arial Rounded MT Bold" panose="020F0704030504030204" pitchFamily="34" charset="0"/>
            </a:endParaRPr>
          </a:p>
        </p:txBody>
      </p:sp>
      <p:pic>
        <p:nvPicPr>
          <p:cNvPr id="7170" name="Picture 2" descr="Resultado de imagen para PACIEN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73" y="1600198"/>
            <a:ext cx="4343399" cy="3152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ítulo 1"/>
          <p:cNvSpPr txBox="1">
            <a:spLocks/>
          </p:cNvSpPr>
          <p:nvPr/>
        </p:nvSpPr>
        <p:spPr>
          <a:xfrm>
            <a:off x="196793" y="4777075"/>
            <a:ext cx="4192960" cy="8409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400" b="1" dirty="0">
                <a:latin typeface="Candara" panose="020E0502030303020204" pitchFamily="34" charset="0"/>
              </a:rPr>
              <a:t>El que es paciente muestra gran discernimiento;</a:t>
            </a:r>
            <a:br>
              <a:rPr lang="es-ES" sz="1400" b="1" dirty="0">
                <a:latin typeface="Candara" panose="020E0502030303020204" pitchFamily="34" charset="0"/>
              </a:rPr>
            </a:br>
            <a:r>
              <a:rPr lang="es-ES" sz="1400" b="1" dirty="0">
                <a:latin typeface="Candara" panose="020E0502030303020204" pitchFamily="34" charset="0"/>
              </a:rPr>
              <a:t>el que es agresivo muestra mucha insensatez</a:t>
            </a:r>
            <a:r>
              <a:rPr lang="es-ES" sz="1400" b="1" dirty="0" smtClean="0">
                <a:latin typeface="Candara" panose="020E0502030303020204" pitchFamily="34" charset="0"/>
              </a:rPr>
              <a:t>. Proverbios 14, 29</a:t>
            </a:r>
            <a:endParaRPr lang="es-ES" sz="1400" b="1" dirty="0">
              <a:solidFill>
                <a:srgbClr val="FF0000"/>
              </a:solidFill>
              <a:latin typeface="Candara" panose="020E0502030303020204" pitchFamily="34" charset="0"/>
            </a:endParaRPr>
          </a:p>
        </p:txBody>
      </p:sp>
    </p:spTree>
    <p:extLst>
      <p:ext uri="{BB962C8B-B14F-4D97-AF65-F5344CB8AC3E}">
        <p14:creationId xmlns:p14="http://schemas.microsoft.com/office/powerpoint/2010/main" val="3857732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9813" y="7937"/>
            <a:ext cx="5127170" cy="1086519"/>
          </a:xfrm>
        </p:spPr>
        <p:txBody>
          <a:bodyPr>
            <a:noAutofit/>
          </a:bodyPr>
          <a:lstStyle/>
          <a:p>
            <a:pPr algn="r"/>
            <a:r>
              <a:rPr lang="es-ES" b="1" dirty="0" smtClean="0">
                <a:solidFill>
                  <a:srgbClr val="FF0000"/>
                </a:solidFill>
                <a:latin typeface="Arial Rounded MT Bold" panose="020F0704030504030204" pitchFamily="34" charset="0"/>
              </a:rPr>
              <a:t>OTROS VALORES</a:t>
            </a:r>
            <a:endParaRPr lang="es-ES" b="1" dirty="0">
              <a:solidFill>
                <a:srgbClr val="FF0000"/>
              </a:solidFill>
              <a:latin typeface="Arial Rounded MT Bold" panose="020F0704030504030204" pitchFamily="34" charset="0"/>
            </a:endParaRPr>
          </a:p>
        </p:txBody>
      </p:sp>
      <p:sp>
        <p:nvSpPr>
          <p:cNvPr id="4" name="AutoShape 2" descr="Resultado de imagen para compromis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4" descr="Resultado de imagen para compromis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122" y="4923439"/>
            <a:ext cx="2625628" cy="1636395"/>
          </a:xfrm>
          <a:prstGeom prst="rect">
            <a:avLst/>
          </a:prstGeom>
          <a:ln>
            <a:noFill/>
          </a:ln>
          <a:effectLst>
            <a:softEdge rad="112500"/>
          </a:effectLst>
        </p:spPr>
      </p:pic>
      <p:pic>
        <p:nvPicPr>
          <p:cNvPr id="1030" name="Picture 6"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0750" y="933450"/>
            <a:ext cx="2700867" cy="1905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Resultado de imagen para solidarid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6450" y="2857499"/>
            <a:ext cx="4876800" cy="2743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4" name="Picture 10" descr="Resultado de imagen para justic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14451" y="2857500"/>
            <a:ext cx="2759310" cy="21907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6" name="Picture 12" descr="Resultado de imagen para escuch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4425" y="3314700"/>
            <a:ext cx="2222500" cy="14563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8" name="Picture 14" descr="Resultado de imagen para diÃ¡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775" y="457200"/>
            <a:ext cx="2686050" cy="2857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40" name="Picture 16" descr="Resultado de imagen para lealta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23250" y="4991099"/>
            <a:ext cx="3413125" cy="12540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42" name="Picture 18" descr="Resultado de imagen para comprensiÃ³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38309" y="5600699"/>
            <a:ext cx="2180069" cy="11159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44" name="Picture 20" descr="Resultado de imagen para fidelidad"/>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43125"/>
          <a:stretch/>
        </p:blipFill>
        <p:spPr bwMode="auto">
          <a:xfrm>
            <a:off x="6279406" y="933450"/>
            <a:ext cx="3314700" cy="18852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987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7750" y="327025"/>
            <a:ext cx="10515600" cy="1520825"/>
          </a:xfrm>
        </p:spPr>
        <p:txBody>
          <a:bodyPr>
            <a:normAutofit fontScale="90000"/>
          </a:bodyPr>
          <a:lstStyle/>
          <a:p>
            <a:pPr algn="just"/>
            <a:r>
              <a:rPr lang="es-ES" dirty="0" smtClean="0">
                <a:solidFill>
                  <a:srgbClr val="FF0000"/>
                </a:solidFill>
                <a:latin typeface="Arial Rounded MT Bold" panose="020F0704030504030204" pitchFamily="34" charset="0"/>
              </a:rPr>
              <a:t>Si estas virtudes (valores) los vas a poner en práctica, no te olvides de leer, cuando sea necesario, la siguiente cita bíblica:</a:t>
            </a:r>
            <a:endParaRPr lang="es-ES" dirty="0">
              <a:solidFill>
                <a:srgbClr val="FF0000"/>
              </a:solidFill>
              <a:latin typeface="Arial Rounded MT Bold" panose="020F0704030504030204" pitchFamily="34" charset="0"/>
            </a:endParaRPr>
          </a:p>
        </p:txBody>
      </p:sp>
      <p:sp>
        <p:nvSpPr>
          <p:cNvPr id="3" name="2 Marcador de contenido"/>
          <p:cNvSpPr>
            <a:spLocks noGrp="1"/>
          </p:cNvSpPr>
          <p:nvPr>
            <p:ph idx="1"/>
          </p:nvPr>
        </p:nvSpPr>
        <p:spPr>
          <a:xfrm>
            <a:off x="723900" y="2120900"/>
            <a:ext cx="11277600" cy="2174875"/>
          </a:xfrm>
        </p:spPr>
        <p:txBody>
          <a:bodyPr>
            <a:noAutofit/>
          </a:bodyPr>
          <a:lstStyle/>
          <a:p>
            <a:pPr marL="0" indent="0" algn="just">
              <a:buNone/>
            </a:pPr>
            <a:r>
              <a:rPr lang="es-ES" sz="3200" dirty="0" smtClean="0">
                <a:solidFill>
                  <a:schemeClr val="accent1">
                    <a:lumMod val="50000"/>
                  </a:schemeClr>
                </a:solidFill>
                <a:latin typeface="Candara" panose="020E0502030303020204" pitchFamily="34" charset="0"/>
              </a:rPr>
              <a:t>Pero </a:t>
            </a:r>
            <a:r>
              <a:rPr lang="es-ES" sz="3200" dirty="0">
                <a:solidFill>
                  <a:schemeClr val="accent1">
                    <a:lumMod val="50000"/>
                  </a:schemeClr>
                </a:solidFill>
                <a:latin typeface="Candara" panose="020E0502030303020204" pitchFamily="34" charset="0"/>
              </a:rPr>
              <a:t>yo les digo: No juren de ningún modo: ni por el cielo, porque es el trono de Dios</a:t>
            </a:r>
            <a:r>
              <a:rPr lang="es-ES" sz="3200" dirty="0" smtClean="0">
                <a:solidFill>
                  <a:schemeClr val="accent1">
                    <a:lumMod val="50000"/>
                  </a:schemeClr>
                </a:solidFill>
                <a:latin typeface="Candara" panose="020E0502030303020204" pitchFamily="34" charset="0"/>
              </a:rPr>
              <a:t>;</a:t>
            </a:r>
            <a:r>
              <a:rPr lang="es-ES" sz="3200" baseline="30000" dirty="0">
                <a:solidFill>
                  <a:schemeClr val="accent1">
                    <a:lumMod val="50000"/>
                  </a:schemeClr>
                </a:solidFill>
                <a:latin typeface="Candara" panose="020E0502030303020204" pitchFamily="34" charset="0"/>
              </a:rPr>
              <a:t> </a:t>
            </a:r>
            <a:r>
              <a:rPr lang="es-ES" sz="3200" dirty="0">
                <a:solidFill>
                  <a:schemeClr val="accent1">
                    <a:lumMod val="50000"/>
                  </a:schemeClr>
                </a:solidFill>
                <a:latin typeface="Candara" panose="020E0502030303020204" pitchFamily="34" charset="0"/>
              </a:rPr>
              <a:t>ni por la tierra, porque es el estrado de sus pies; ni por Jerusalén, porque es la ciudad del gran Rey. </a:t>
            </a:r>
            <a:r>
              <a:rPr lang="es-ES" sz="3200" dirty="0" smtClean="0">
                <a:solidFill>
                  <a:schemeClr val="accent1">
                    <a:lumMod val="50000"/>
                  </a:schemeClr>
                </a:solidFill>
                <a:latin typeface="Candara" panose="020E0502030303020204" pitchFamily="34" charset="0"/>
              </a:rPr>
              <a:t>Tampoco </a:t>
            </a:r>
            <a:r>
              <a:rPr lang="es-ES" sz="3200" dirty="0">
                <a:solidFill>
                  <a:schemeClr val="accent1">
                    <a:lumMod val="50000"/>
                  </a:schemeClr>
                </a:solidFill>
                <a:latin typeface="Candara" panose="020E0502030303020204" pitchFamily="34" charset="0"/>
              </a:rPr>
              <a:t>jures por tu cabeza, porque no puedes hacer que ni uno solo de tus cabellos se vuelva blanco o negro. </a:t>
            </a:r>
            <a:r>
              <a:rPr lang="es-ES" sz="3200" dirty="0" smtClean="0">
                <a:solidFill>
                  <a:schemeClr val="accent1">
                    <a:lumMod val="50000"/>
                  </a:schemeClr>
                </a:solidFill>
                <a:latin typeface="Candara" panose="020E0502030303020204" pitchFamily="34" charset="0"/>
              </a:rPr>
              <a:t>Cuando     </a:t>
            </a:r>
            <a:endParaRPr lang="es-ES" sz="3200" dirty="0">
              <a:solidFill>
                <a:schemeClr val="accent1">
                  <a:lumMod val="50000"/>
                </a:schemeClr>
              </a:solidFill>
              <a:latin typeface="Candara" panose="020E0502030303020204" pitchFamily="34" charset="0"/>
            </a:endParaRPr>
          </a:p>
        </p:txBody>
      </p:sp>
      <p:pic>
        <p:nvPicPr>
          <p:cNvPr id="2050" name="Picture 2" descr="Resultado de imagen para viva jesus en nuestros corazon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15351" y="4389190"/>
            <a:ext cx="3603624" cy="242118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2 Marcador de contenido"/>
          <p:cNvSpPr txBox="1">
            <a:spLocks/>
          </p:cNvSpPr>
          <p:nvPr/>
        </p:nvSpPr>
        <p:spPr>
          <a:xfrm>
            <a:off x="723900" y="4297361"/>
            <a:ext cx="7505700" cy="20653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S" sz="3200" dirty="0" smtClean="0">
                <a:solidFill>
                  <a:schemeClr val="accent1">
                    <a:lumMod val="50000"/>
                  </a:schemeClr>
                </a:solidFill>
                <a:latin typeface="Candara" panose="020E0502030303020204" pitchFamily="34" charset="0"/>
              </a:rPr>
              <a:t>ustedes digan “sí”, que sea realmente sí; y, cuando digan “no”, que sea no. Cualquier cosa de más, proviene del maligno. Mateo 5, 34-37</a:t>
            </a:r>
            <a:endParaRPr lang="es-ES" sz="3200" dirty="0">
              <a:solidFill>
                <a:schemeClr val="accent1">
                  <a:lumMod val="50000"/>
                </a:schemeClr>
              </a:solidFill>
              <a:latin typeface="Candara" panose="020E0502030303020204" pitchFamily="34" charset="0"/>
            </a:endParaRPr>
          </a:p>
        </p:txBody>
      </p:sp>
    </p:spTree>
    <p:extLst>
      <p:ext uri="{BB962C8B-B14F-4D97-AF65-F5344CB8AC3E}">
        <p14:creationId xmlns:p14="http://schemas.microsoft.com/office/powerpoint/2010/main" val="3337484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7650" y="155575"/>
            <a:ext cx="7886700" cy="1663700"/>
          </a:xfrm>
        </p:spPr>
        <p:txBody>
          <a:bodyPr>
            <a:normAutofit fontScale="90000"/>
          </a:bodyPr>
          <a:lstStyle/>
          <a:p>
            <a:pPr algn="ctr"/>
            <a:r>
              <a:rPr lang="es-ES" b="1" dirty="0" smtClean="0">
                <a:solidFill>
                  <a:srgbClr val="FF0000"/>
                </a:solidFill>
                <a:latin typeface="Arial Rounded MT Bold" panose="020F0704030504030204" pitchFamily="34" charset="0"/>
              </a:rPr>
              <a:t>PROCESO DE ELABORACIÓN DE LAS DOCE VIRTUDES DE UN BUEN PADRE-MADRE</a:t>
            </a:r>
            <a:endParaRPr lang="es-ES" b="1" dirty="0">
              <a:solidFill>
                <a:srgbClr val="FF0000"/>
              </a:solidFill>
              <a:latin typeface="Arial Rounded MT Bold" panose="020F0704030504030204"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580866521"/>
              </p:ext>
            </p:extLst>
          </p:nvPr>
        </p:nvGraphicFramePr>
        <p:xfrm>
          <a:off x="152399" y="647701"/>
          <a:ext cx="11915775" cy="6210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1443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026450714"/>
              </p:ext>
            </p:extLst>
          </p:nvPr>
        </p:nvGraphicFramePr>
        <p:xfrm>
          <a:off x="152399" y="114301"/>
          <a:ext cx="11915775" cy="6743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0348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75215" y="0"/>
            <a:ext cx="4261757" cy="1086519"/>
          </a:xfrm>
        </p:spPr>
        <p:txBody>
          <a:bodyPr/>
          <a:lstStyle/>
          <a:p>
            <a:pPr algn="r"/>
            <a:r>
              <a:rPr lang="es-ES" b="1" dirty="0" smtClean="0">
                <a:solidFill>
                  <a:srgbClr val="FF0000"/>
                </a:solidFill>
                <a:latin typeface="Arial Rounded MT Bold" panose="020F0704030504030204" pitchFamily="34" charset="0"/>
              </a:rPr>
              <a:t>LA HUMILDAD</a:t>
            </a:r>
            <a:endParaRPr lang="es-ES" b="1" dirty="0">
              <a:solidFill>
                <a:srgbClr val="FF0000"/>
              </a:solidFill>
              <a:latin typeface="Arial Rounded MT Bold" panose="020F0704030504030204" pitchFamily="34" charset="0"/>
            </a:endParaRPr>
          </a:p>
        </p:txBody>
      </p:sp>
      <p:sp>
        <p:nvSpPr>
          <p:cNvPr id="3" name="Marcador de contenido 2"/>
          <p:cNvSpPr>
            <a:spLocks noGrp="1"/>
          </p:cNvSpPr>
          <p:nvPr>
            <p:ph idx="1"/>
          </p:nvPr>
        </p:nvSpPr>
        <p:spPr>
          <a:xfrm>
            <a:off x="5438" y="19050"/>
            <a:ext cx="7805061" cy="6858000"/>
          </a:xfrm>
        </p:spPr>
        <p:txBody>
          <a:bodyPr>
            <a:normAutofit fontScale="85000" lnSpcReduction="20000"/>
          </a:bodyPr>
          <a:lstStyle/>
          <a:p>
            <a:pPr marL="0" indent="0" algn="just">
              <a:buNone/>
            </a:pPr>
            <a:r>
              <a:rPr lang="es-ES" sz="2400" b="1" dirty="0" smtClean="0">
                <a:solidFill>
                  <a:srgbClr val="0070C0"/>
                </a:solidFill>
                <a:latin typeface="Arial Rounded MT Bold" panose="020F0704030504030204" pitchFamily="34" charset="0"/>
              </a:rPr>
              <a:t>Virtud humana atribuida a quien ha desarrollado conciencia de sus propias limitaciones y debilidades y obras en consecuencia. </a:t>
            </a:r>
          </a:p>
          <a:p>
            <a:pPr marL="0" indent="0" algn="just">
              <a:buNone/>
            </a:pPr>
            <a:endParaRPr lang="es-ES" sz="2400" b="1" dirty="0">
              <a:latin typeface="Arial Rounded MT Bold" panose="020F0704030504030204" pitchFamily="34" charset="0"/>
            </a:endParaRPr>
          </a:p>
          <a:p>
            <a:pPr marL="0" indent="0" algn="just">
              <a:buNone/>
            </a:pPr>
            <a:r>
              <a:rPr lang="es-ES" sz="2400" b="1" dirty="0" smtClean="0">
                <a:latin typeface="Arial Rounded MT Bold" panose="020F0704030504030204" pitchFamily="34" charset="0"/>
              </a:rPr>
              <a:t>Ejemplo:</a:t>
            </a:r>
          </a:p>
          <a:p>
            <a:pPr marL="0" indent="0" algn="just">
              <a:buNone/>
            </a:pPr>
            <a:r>
              <a:rPr lang="es-ES" sz="2400" b="1" dirty="0" smtClean="0">
                <a:solidFill>
                  <a:schemeClr val="bg1"/>
                </a:solidFill>
                <a:latin typeface="Arial Rounded MT Bold" panose="020F0704030504030204" pitchFamily="34" charset="0"/>
              </a:rPr>
              <a:t>-Reconocer que otras personas realizan obras mejor que yo, de las cuales valoro y me ayudan a crecer. </a:t>
            </a:r>
            <a:endParaRPr lang="es-ES" sz="2400" b="1" dirty="0">
              <a:solidFill>
                <a:schemeClr val="bg1"/>
              </a:solidFill>
              <a:latin typeface="Arial Rounded MT Bold" panose="020F0704030504030204" pitchFamily="34" charset="0"/>
            </a:endParaRPr>
          </a:p>
          <a:p>
            <a:pPr marL="0" indent="0" algn="just">
              <a:buNone/>
            </a:pPr>
            <a:r>
              <a:rPr lang="es-ES" sz="2400" b="1" dirty="0" smtClean="0">
                <a:solidFill>
                  <a:schemeClr val="bg1"/>
                </a:solidFill>
                <a:latin typeface="Arial Rounded MT Bold" panose="020F0704030504030204" pitchFamily="34" charset="0"/>
              </a:rPr>
              <a:t>-Tratar bien y con sencillez a las demás personas. </a:t>
            </a:r>
          </a:p>
          <a:p>
            <a:pPr marL="0" indent="0" algn="just">
              <a:buNone/>
            </a:pPr>
            <a:r>
              <a:rPr lang="es-ES" sz="2400" b="1" dirty="0" smtClean="0">
                <a:solidFill>
                  <a:schemeClr val="bg1"/>
                </a:solidFill>
                <a:latin typeface="Arial Rounded MT Bold" panose="020F0704030504030204" pitchFamily="34" charset="0"/>
              </a:rPr>
              <a:t>-Ser bondadosos ante la adversidad. </a:t>
            </a:r>
          </a:p>
          <a:p>
            <a:pPr marL="0" indent="0" algn="just">
              <a:buNone/>
            </a:pPr>
            <a:r>
              <a:rPr lang="es-ES" sz="2400" b="1" dirty="0" smtClean="0">
                <a:solidFill>
                  <a:schemeClr val="bg1"/>
                </a:solidFill>
                <a:latin typeface="Arial Rounded MT Bold" panose="020F0704030504030204" pitchFamily="34" charset="0"/>
              </a:rPr>
              <a:t>-Reconocer nuestros errores ante los demás y saber pedir ayuda. </a:t>
            </a:r>
          </a:p>
          <a:p>
            <a:pPr marL="0" indent="0" algn="just">
              <a:buNone/>
            </a:pPr>
            <a:r>
              <a:rPr lang="es-ES" sz="2400" b="1" dirty="0" smtClean="0">
                <a:solidFill>
                  <a:schemeClr val="bg1"/>
                </a:solidFill>
                <a:latin typeface="Arial Rounded MT Bold" panose="020F0704030504030204" pitchFamily="34" charset="0"/>
              </a:rPr>
              <a:t>-Practicar valores en todo lugar, especialmente en la familia.</a:t>
            </a:r>
          </a:p>
          <a:p>
            <a:pPr marL="0" indent="0" algn="just">
              <a:buNone/>
            </a:pPr>
            <a:r>
              <a:rPr lang="es-ES" sz="2400" b="1" dirty="0" smtClean="0">
                <a:solidFill>
                  <a:schemeClr val="bg1"/>
                </a:solidFill>
                <a:latin typeface="Arial Rounded MT Bold" panose="020F0704030504030204" pitchFamily="34" charset="0"/>
              </a:rPr>
              <a:t>-Sentirme necesitado, apoyado y orientado por los miembros de mi familia. </a:t>
            </a:r>
          </a:p>
          <a:p>
            <a:pPr marL="0" indent="0" algn="just">
              <a:buNone/>
            </a:pPr>
            <a:endParaRPr lang="es-ES" sz="2400" b="1" dirty="0" smtClean="0">
              <a:latin typeface="Arial Rounded MT Bold" panose="020F0704030504030204" pitchFamily="34" charset="0"/>
            </a:endParaRPr>
          </a:p>
          <a:p>
            <a:pPr marL="0" indent="0" algn="just">
              <a:buNone/>
            </a:pPr>
            <a:r>
              <a:rPr lang="es-ES" sz="2400" b="1" dirty="0" smtClean="0">
                <a:latin typeface="Arial Rounded MT Bold" panose="020F0704030504030204" pitchFamily="34" charset="0"/>
              </a:rPr>
              <a:t>Contraejemplo:</a:t>
            </a:r>
          </a:p>
          <a:p>
            <a:pPr marL="0" indent="0" algn="just">
              <a:buNone/>
            </a:pPr>
            <a:r>
              <a:rPr lang="es-ES" sz="2400" b="1" dirty="0" smtClean="0">
                <a:solidFill>
                  <a:schemeClr val="bg1"/>
                </a:solidFill>
                <a:latin typeface="Arial Rounded MT Bold" panose="020F0704030504030204" pitchFamily="34" charset="0"/>
              </a:rPr>
              <a:t>-Ser soberbio con otros. </a:t>
            </a:r>
          </a:p>
          <a:p>
            <a:pPr marL="0" indent="0" algn="just">
              <a:buNone/>
            </a:pPr>
            <a:r>
              <a:rPr lang="es-ES" sz="2400" b="1" dirty="0" smtClean="0">
                <a:solidFill>
                  <a:schemeClr val="bg1"/>
                </a:solidFill>
                <a:latin typeface="Arial Rounded MT Bold" panose="020F0704030504030204" pitchFamily="34" charset="0"/>
              </a:rPr>
              <a:t>-Tener complejos de superioridad y grandeza. </a:t>
            </a:r>
          </a:p>
          <a:p>
            <a:pPr marL="0" indent="0" algn="just">
              <a:buNone/>
            </a:pPr>
            <a:r>
              <a:rPr lang="es-ES" sz="2400" b="1" dirty="0" smtClean="0">
                <a:solidFill>
                  <a:schemeClr val="bg1"/>
                </a:solidFill>
                <a:latin typeface="Arial Rounded MT Bold" panose="020F0704030504030204" pitchFamily="34" charset="0"/>
              </a:rPr>
              <a:t>-Maltratar, dañar a nuestros semejantes. </a:t>
            </a:r>
          </a:p>
          <a:p>
            <a:pPr marL="0" indent="0" algn="just">
              <a:buNone/>
            </a:pPr>
            <a:r>
              <a:rPr lang="es-ES" sz="2400" b="1" dirty="0" smtClean="0">
                <a:solidFill>
                  <a:schemeClr val="bg1"/>
                </a:solidFill>
                <a:latin typeface="Arial Rounded MT Bold" panose="020F0704030504030204" pitchFamily="34" charset="0"/>
              </a:rPr>
              <a:t>--Echar la culpa a los demás de nuestros errores.</a:t>
            </a:r>
          </a:p>
          <a:p>
            <a:pPr marL="0" indent="0" algn="just">
              <a:buNone/>
            </a:pPr>
            <a:r>
              <a:rPr lang="es-ES" sz="2400" b="1" dirty="0" smtClean="0">
                <a:solidFill>
                  <a:schemeClr val="bg1"/>
                </a:solidFill>
                <a:latin typeface="Arial Rounded MT Bold" panose="020F0704030504030204" pitchFamily="34" charset="0"/>
              </a:rPr>
              <a:t>-Ser antipáticos en las relaciones interpersonales. </a:t>
            </a:r>
          </a:p>
          <a:p>
            <a:pPr marL="0" indent="0" algn="just">
              <a:buNone/>
            </a:pPr>
            <a:r>
              <a:rPr lang="es-ES" sz="2400" b="1" dirty="0" smtClean="0">
                <a:solidFill>
                  <a:schemeClr val="bg1"/>
                </a:solidFill>
                <a:latin typeface="Arial Rounded MT Bold" panose="020F0704030504030204" pitchFamily="34" charset="0"/>
              </a:rPr>
              <a:t>-Imponer un criterio propio sin considerar otras opiniones. </a:t>
            </a:r>
            <a:endParaRPr lang="es-ES" sz="2400" b="1" dirty="0">
              <a:solidFill>
                <a:schemeClr val="bg1"/>
              </a:solidFill>
              <a:latin typeface="Arial Rounded MT Bold" panose="020F0704030504030204" pitchFamily="34" charset="0"/>
            </a:endParaRPr>
          </a:p>
        </p:txBody>
      </p:sp>
      <p:pic>
        <p:nvPicPr>
          <p:cNvPr id="1026" name="Picture 2" descr="Resultado de imagen para humildad"/>
          <p:cNvPicPr>
            <a:picLocks noChangeAspect="1" noChangeArrowheads="1"/>
          </p:cNvPicPr>
          <p:nvPr/>
        </p:nvPicPr>
        <p:blipFill rotWithShape="1">
          <a:blip r:embed="rId2">
            <a:extLst>
              <a:ext uri="{28A0092B-C50C-407E-A947-70E740481C1C}">
                <a14:useLocalDpi xmlns:a14="http://schemas.microsoft.com/office/drawing/2010/main" val="0"/>
              </a:ext>
            </a:extLst>
          </a:blip>
          <a:srcRect l="9250" r="6895"/>
          <a:stretch/>
        </p:blipFill>
        <p:spPr bwMode="auto">
          <a:xfrm>
            <a:off x="7962898" y="799408"/>
            <a:ext cx="4183597" cy="46774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ítulo 1"/>
          <p:cNvSpPr txBox="1">
            <a:spLocks/>
          </p:cNvSpPr>
          <p:nvPr/>
        </p:nvSpPr>
        <p:spPr>
          <a:xfrm>
            <a:off x="8008565" y="5581650"/>
            <a:ext cx="4107235" cy="7524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400" b="1" dirty="0">
                <a:latin typeface="Candara" panose="020E0502030303020204" pitchFamily="34" charset="0"/>
              </a:rPr>
              <a:t>No hagan nada por egoísmo o vanidad; más bien, con humildad consideren a los demás como superiores a ustedes mismos</a:t>
            </a:r>
            <a:r>
              <a:rPr lang="es-ES" sz="1400" b="1" dirty="0" smtClean="0">
                <a:latin typeface="Candara" panose="020E0502030303020204" pitchFamily="34" charset="0"/>
              </a:rPr>
              <a:t>. Filipenses 2, 3</a:t>
            </a:r>
            <a:endParaRPr lang="es-ES" sz="1400" b="1" dirty="0">
              <a:solidFill>
                <a:srgbClr val="FF0000"/>
              </a:solidFill>
              <a:latin typeface="Candara" panose="020E0502030303020204" pitchFamily="34" charset="0"/>
            </a:endParaRPr>
          </a:p>
        </p:txBody>
      </p:sp>
    </p:spTree>
    <p:extLst>
      <p:ext uri="{BB962C8B-B14F-4D97-AF65-F5344CB8AC3E}">
        <p14:creationId xmlns:p14="http://schemas.microsoft.com/office/powerpoint/2010/main" val="658868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4836" y="-44901"/>
            <a:ext cx="5127170" cy="959301"/>
          </a:xfrm>
        </p:spPr>
        <p:txBody>
          <a:bodyPr>
            <a:noAutofit/>
          </a:bodyPr>
          <a:lstStyle/>
          <a:p>
            <a:pPr algn="r"/>
            <a:r>
              <a:rPr lang="es-ES" b="1" dirty="0" smtClean="0">
                <a:solidFill>
                  <a:srgbClr val="FF0000"/>
                </a:solidFill>
                <a:latin typeface="Arial Rounded MT Bold" panose="020F0704030504030204" pitchFamily="34" charset="0"/>
              </a:rPr>
              <a:t>LA HONESTIDAD</a:t>
            </a:r>
            <a:endParaRPr lang="es-ES" b="1" dirty="0">
              <a:solidFill>
                <a:srgbClr val="FF0000"/>
              </a:solidFill>
              <a:latin typeface="Arial Rounded MT Bold" panose="020F0704030504030204" pitchFamily="34" charset="0"/>
            </a:endParaRPr>
          </a:p>
        </p:txBody>
      </p:sp>
      <p:sp>
        <p:nvSpPr>
          <p:cNvPr id="3" name="Marcador de contenido 2"/>
          <p:cNvSpPr>
            <a:spLocks noGrp="1"/>
          </p:cNvSpPr>
          <p:nvPr>
            <p:ph idx="1"/>
          </p:nvPr>
        </p:nvSpPr>
        <p:spPr>
          <a:xfrm>
            <a:off x="4752975" y="114299"/>
            <a:ext cx="7385955" cy="6677025"/>
          </a:xfrm>
        </p:spPr>
        <p:txBody>
          <a:bodyPr>
            <a:normAutofit fontScale="92500" lnSpcReduction="20000"/>
          </a:bodyPr>
          <a:lstStyle/>
          <a:p>
            <a:pPr marL="0" indent="0" algn="just">
              <a:buNone/>
            </a:pPr>
            <a:r>
              <a:rPr lang="es-ES" sz="2400" b="1" dirty="0" smtClean="0">
                <a:solidFill>
                  <a:srgbClr val="0070C0"/>
                </a:solidFill>
                <a:latin typeface="Arial Rounded MT Bold" panose="020F0704030504030204" pitchFamily="34" charset="0"/>
              </a:rPr>
              <a:t>Cualidad de la persona a decir la verdad, ser decente, razonable y justo.</a:t>
            </a:r>
          </a:p>
          <a:p>
            <a:pPr marL="0" indent="0" algn="just">
              <a:buNone/>
            </a:pPr>
            <a:endParaRPr lang="es-ES" sz="2400" b="1" dirty="0">
              <a:latin typeface="Arial Rounded MT Bold" panose="020F0704030504030204" pitchFamily="34" charset="0"/>
            </a:endParaRPr>
          </a:p>
          <a:p>
            <a:pPr marL="0" indent="0" algn="just">
              <a:buNone/>
            </a:pPr>
            <a:r>
              <a:rPr lang="es-ES" sz="2400" b="1" dirty="0" smtClean="0">
                <a:latin typeface="Arial Rounded MT Bold" panose="020F0704030504030204" pitchFamily="34" charset="0"/>
              </a:rPr>
              <a:t>Ejemplo:</a:t>
            </a:r>
          </a:p>
          <a:p>
            <a:pPr marL="0" indent="0" algn="just">
              <a:buNone/>
            </a:pPr>
            <a:r>
              <a:rPr lang="es-ES" sz="2400" b="1" dirty="0" smtClean="0">
                <a:solidFill>
                  <a:schemeClr val="bg1"/>
                </a:solidFill>
                <a:latin typeface="Arial Rounded MT Bold" panose="020F0704030504030204" pitchFamily="34" charset="0"/>
              </a:rPr>
              <a:t>-Expresar lo que se siente y decir la verdad.</a:t>
            </a:r>
          </a:p>
          <a:p>
            <a:pPr marL="0" indent="0" algn="just">
              <a:buNone/>
            </a:pPr>
            <a:r>
              <a:rPr lang="es-ES" sz="2400" b="1" dirty="0" smtClean="0">
                <a:solidFill>
                  <a:schemeClr val="bg1"/>
                </a:solidFill>
                <a:latin typeface="Arial Rounded MT Bold" panose="020F0704030504030204" pitchFamily="34" charset="0"/>
              </a:rPr>
              <a:t>-Actuar correctamente, cumpliendo las normas, principios y valores. </a:t>
            </a:r>
          </a:p>
          <a:p>
            <a:pPr marL="0" indent="0" algn="just">
              <a:buNone/>
            </a:pPr>
            <a:r>
              <a:rPr lang="es-ES" sz="2400" b="1" dirty="0" smtClean="0">
                <a:solidFill>
                  <a:schemeClr val="bg1"/>
                </a:solidFill>
                <a:latin typeface="Arial Rounded MT Bold" panose="020F0704030504030204" pitchFamily="34" charset="0"/>
              </a:rPr>
              <a:t>-Ser ejemplo en todo momento de nuestros hijos/as.</a:t>
            </a:r>
          </a:p>
          <a:p>
            <a:pPr marL="0" indent="0" algn="just">
              <a:buNone/>
            </a:pPr>
            <a:r>
              <a:rPr lang="es-ES" sz="2400" b="1" dirty="0" smtClean="0">
                <a:solidFill>
                  <a:schemeClr val="bg1"/>
                </a:solidFill>
                <a:latin typeface="Arial Rounded MT Bold" panose="020F0704030504030204" pitchFamily="34" charset="0"/>
              </a:rPr>
              <a:t>-Apegarse a la verdad sin importar las consecuencias. </a:t>
            </a:r>
          </a:p>
          <a:p>
            <a:pPr marL="0" indent="0" algn="just">
              <a:buNone/>
            </a:pPr>
            <a:endParaRPr lang="es-ES" sz="2400" b="1" dirty="0" smtClean="0">
              <a:latin typeface="Arial Rounded MT Bold" panose="020F0704030504030204" pitchFamily="34" charset="0"/>
            </a:endParaRPr>
          </a:p>
          <a:p>
            <a:pPr marL="0" indent="0" algn="just">
              <a:buNone/>
            </a:pPr>
            <a:r>
              <a:rPr lang="es-ES" sz="2400" b="1" dirty="0" smtClean="0">
                <a:latin typeface="Arial Rounded MT Bold" panose="020F0704030504030204" pitchFamily="34" charset="0"/>
              </a:rPr>
              <a:t>Contraejemplo:</a:t>
            </a:r>
          </a:p>
          <a:p>
            <a:pPr marL="0" indent="0" algn="just">
              <a:buNone/>
            </a:pPr>
            <a:r>
              <a:rPr lang="es-ES" sz="2400" b="1" dirty="0" smtClean="0">
                <a:solidFill>
                  <a:schemeClr val="bg1"/>
                </a:solidFill>
                <a:latin typeface="Arial Rounded MT Bold" panose="020F0704030504030204" pitchFamily="34" charset="0"/>
              </a:rPr>
              <a:t>-Mentir delante de los hijos e hijas y enseñarlos a mentir. </a:t>
            </a:r>
          </a:p>
          <a:p>
            <a:pPr marL="0" indent="0" algn="just">
              <a:buNone/>
            </a:pPr>
            <a:r>
              <a:rPr lang="es-ES" sz="2400" b="1" dirty="0" smtClean="0">
                <a:solidFill>
                  <a:schemeClr val="bg1"/>
                </a:solidFill>
                <a:latin typeface="Arial Rounded MT Bold" panose="020F0704030504030204" pitchFamily="34" charset="0"/>
              </a:rPr>
              <a:t>-Ser una persona corrupta.</a:t>
            </a:r>
          </a:p>
          <a:p>
            <a:pPr marL="0" indent="0" algn="just">
              <a:buNone/>
            </a:pPr>
            <a:r>
              <a:rPr lang="es-ES" sz="2400" b="1" dirty="0" smtClean="0">
                <a:solidFill>
                  <a:schemeClr val="bg1"/>
                </a:solidFill>
                <a:latin typeface="Arial Rounded MT Bold" panose="020F0704030504030204" pitchFamily="34" charset="0"/>
              </a:rPr>
              <a:t>-Aceptar actitudes negativas. </a:t>
            </a:r>
          </a:p>
          <a:p>
            <a:pPr marL="0" indent="0" algn="just">
              <a:buNone/>
            </a:pPr>
            <a:r>
              <a:rPr lang="es-ES" sz="2400" b="1" dirty="0" smtClean="0">
                <a:solidFill>
                  <a:schemeClr val="bg1"/>
                </a:solidFill>
                <a:latin typeface="Arial Rounded MT Bold" panose="020F0704030504030204" pitchFamily="34" charset="0"/>
              </a:rPr>
              <a:t>-Tolerar y practicar mentiras piadosas. </a:t>
            </a:r>
          </a:p>
          <a:p>
            <a:pPr marL="0" indent="0" algn="just">
              <a:buNone/>
            </a:pPr>
            <a:r>
              <a:rPr lang="es-ES" sz="2400" b="1" dirty="0" smtClean="0">
                <a:solidFill>
                  <a:schemeClr val="bg1"/>
                </a:solidFill>
                <a:latin typeface="Arial Rounded MT Bold" panose="020F0704030504030204" pitchFamily="34" charset="0"/>
              </a:rPr>
              <a:t>Buscar la mentira y no afrontar la consecuencia de nuestros actos. </a:t>
            </a:r>
          </a:p>
        </p:txBody>
      </p:sp>
      <p:pic>
        <p:nvPicPr>
          <p:cNvPr id="2050" name="Picture 2" descr="Resultado de imagen para LA HONESTIDAD"/>
          <p:cNvPicPr>
            <a:picLocks noChangeAspect="1" noChangeArrowheads="1"/>
          </p:cNvPicPr>
          <p:nvPr/>
        </p:nvPicPr>
        <p:blipFill rotWithShape="1">
          <a:blip r:embed="rId2">
            <a:extLst>
              <a:ext uri="{28A0092B-C50C-407E-A947-70E740481C1C}">
                <a14:useLocalDpi xmlns:a14="http://schemas.microsoft.com/office/drawing/2010/main" val="0"/>
              </a:ext>
            </a:extLst>
          </a:blip>
          <a:srcRect l="14474" r="13160"/>
          <a:stretch/>
        </p:blipFill>
        <p:spPr bwMode="auto">
          <a:xfrm>
            <a:off x="95250" y="746343"/>
            <a:ext cx="4497498" cy="4661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ítulo 1"/>
          <p:cNvSpPr txBox="1">
            <a:spLocks/>
          </p:cNvSpPr>
          <p:nvPr/>
        </p:nvSpPr>
        <p:spPr>
          <a:xfrm>
            <a:off x="159965" y="5417004"/>
            <a:ext cx="4192960" cy="8409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400" b="1" dirty="0" smtClean="0">
                <a:latin typeface="Candara" panose="020E0502030303020204" pitchFamily="34" charset="0"/>
              </a:rPr>
              <a:t>Queridos </a:t>
            </a:r>
            <a:r>
              <a:rPr lang="es-ES" sz="1400" b="1" dirty="0">
                <a:latin typeface="Candara" panose="020E0502030303020204" pitchFamily="34" charset="0"/>
              </a:rPr>
              <a:t>hijos, no amemos de palabra ni de labios para afuera, sino con hechos y de verdad</a:t>
            </a:r>
            <a:r>
              <a:rPr lang="es-ES" sz="1400" b="1" dirty="0" smtClean="0">
                <a:latin typeface="Candara" panose="020E0502030303020204" pitchFamily="34" charset="0"/>
              </a:rPr>
              <a:t>. 1 Juan 3, 18</a:t>
            </a:r>
            <a:endParaRPr lang="es-ES" sz="1400" b="1" dirty="0">
              <a:solidFill>
                <a:srgbClr val="FF0000"/>
              </a:solidFill>
              <a:latin typeface="Candara" panose="020E0502030303020204" pitchFamily="34" charset="0"/>
            </a:endParaRPr>
          </a:p>
        </p:txBody>
      </p:sp>
    </p:spTree>
    <p:extLst>
      <p:ext uri="{BB962C8B-B14F-4D97-AF65-F5344CB8AC3E}">
        <p14:creationId xmlns:p14="http://schemas.microsoft.com/office/powerpoint/2010/main" val="644581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7553" y="9525"/>
            <a:ext cx="4056797" cy="875610"/>
          </a:xfrm>
        </p:spPr>
        <p:txBody>
          <a:bodyPr>
            <a:noAutofit/>
          </a:bodyPr>
          <a:lstStyle/>
          <a:p>
            <a:r>
              <a:rPr lang="es-ES" b="1" dirty="0" smtClean="0">
                <a:solidFill>
                  <a:srgbClr val="FF0000"/>
                </a:solidFill>
                <a:latin typeface="Arial Rounded MT Bold" panose="020F0704030504030204" pitchFamily="34" charset="0"/>
              </a:rPr>
              <a:t>EL RESPETO</a:t>
            </a:r>
            <a:endParaRPr lang="es-ES" b="1" dirty="0">
              <a:solidFill>
                <a:srgbClr val="FF0000"/>
              </a:solidFill>
              <a:latin typeface="Arial Rounded MT Bold" panose="020F0704030504030204" pitchFamily="34" charset="0"/>
            </a:endParaRPr>
          </a:p>
        </p:txBody>
      </p:sp>
      <p:sp>
        <p:nvSpPr>
          <p:cNvPr id="3" name="Marcador de contenido 2"/>
          <p:cNvSpPr>
            <a:spLocks noGrp="1"/>
          </p:cNvSpPr>
          <p:nvPr>
            <p:ph idx="1"/>
          </p:nvPr>
        </p:nvSpPr>
        <p:spPr>
          <a:xfrm>
            <a:off x="4487128" y="66675"/>
            <a:ext cx="7635735" cy="6678190"/>
          </a:xfrm>
        </p:spPr>
        <p:txBody>
          <a:bodyPr>
            <a:normAutofit fontScale="92500" lnSpcReduction="10000"/>
          </a:bodyPr>
          <a:lstStyle/>
          <a:p>
            <a:pPr marL="0" indent="0" algn="just">
              <a:buNone/>
            </a:pPr>
            <a:r>
              <a:rPr lang="es-ES" sz="2400" b="1" dirty="0" smtClean="0">
                <a:solidFill>
                  <a:srgbClr val="0070C0"/>
                </a:solidFill>
                <a:latin typeface="Arial Rounded MT Bold" panose="020F0704030504030204" pitchFamily="34" charset="0"/>
              </a:rPr>
              <a:t>Consideración y valoración especial que se tiene a alguien o a algo. </a:t>
            </a:r>
          </a:p>
          <a:p>
            <a:pPr marL="0" indent="0" algn="just">
              <a:buNone/>
            </a:pPr>
            <a:endParaRPr lang="es-ES" sz="2400" b="1" dirty="0">
              <a:latin typeface="Arial Rounded MT Bold" panose="020F0704030504030204" pitchFamily="34" charset="0"/>
            </a:endParaRPr>
          </a:p>
          <a:p>
            <a:pPr marL="0" indent="0" algn="just">
              <a:buNone/>
            </a:pPr>
            <a:r>
              <a:rPr lang="es-ES" sz="2400" b="1" dirty="0" smtClean="0">
                <a:latin typeface="Arial Rounded MT Bold" panose="020F0704030504030204" pitchFamily="34" charset="0"/>
              </a:rPr>
              <a:t>Ejemplo:</a:t>
            </a:r>
          </a:p>
          <a:p>
            <a:pPr marL="0" indent="0" algn="just">
              <a:buNone/>
            </a:pPr>
            <a:r>
              <a:rPr lang="es-ES" sz="2400" b="1" dirty="0" smtClean="0">
                <a:solidFill>
                  <a:schemeClr val="bg1"/>
                </a:solidFill>
                <a:latin typeface="Arial Rounded MT Bold" panose="020F0704030504030204" pitchFamily="34" charset="0"/>
              </a:rPr>
              <a:t>-Respeto al libre pensamiento al interactuar entre los miembros de la familia, compañeros y docentes del colegio.</a:t>
            </a:r>
          </a:p>
          <a:p>
            <a:pPr marL="0" indent="0" algn="just">
              <a:buNone/>
            </a:pPr>
            <a:r>
              <a:rPr lang="es-ES" sz="2400" b="1" dirty="0" smtClean="0">
                <a:solidFill>
                  <a:schemeClr val="bg1"/>
                </a:solidFill>
                <a:latin typeface="Arial Rounded MT Bold" panose="020F0704030504030204" pitchFamily="34" charset="0"/>
              </a:rPr>
              <a:t>-Escuchar y valorar las opiniones de cada miembro de mi familia.</a:t>
            </a:r>
          </a:p>
          <a:p>
            <a:pPr marL="0" indent="0" algn="just">
              <a:buNone/>
            </a:pPr>
            <a:r>
              <a:rPr lang="es-ES" sz="2400" b="1" dirty="0" smtClean="0">
                <a:solidFill>
                  <a:schemeClr val="bg1"/>
                </a:solidFill>
                <a:latin typeface="Arial Rounded MT Bold" panose="020F0704030504030204" pitchFamily="34" charset="0"/>
              </a:rPr>
              <a:t>-Saludar y expresar lo que sentimos.  </a:t>
            </a:r>
            <a:endParaRPr lang="es-ES" sz="2400" b="1" dirty="0">
              <a:solidFill>
                <a:schemeClr val="bg1"/>
              </a:solidFill>
              <a:latin typeface="Arial Rounded MT Bold" panose="020F0704030504030204" pitchFamily="34" charset="0"/>
            </a:endParaRPr>
          </a:p>
          <a:p>
            <a:pPr marL="0" indent="0" algn="just">
              <a:buNone/>
            </a:pPr>
            <a:r>
              <a:rPr lang="es-ES" sz="2400" b="1" dirty="0" smtClean="0">
                <a:solidFill>
                  <a:schemeClr val="bg1"/>
                </a:solidFill>
                <a:latin typeface="Arial Rounded MT Bold" panose="020F0704030504030204" pitchFamily="34" charset="0"/>
              </a:rPr>
              <a:t>-En momentos de desacuerdo, proponer alternativas con amabilidad y respeto.</a:t>
            </a:r>
            <a:endParaRPr lang="es-ES" sz="2400" b="1" dirty="0" smtClean="0">
              <a:latin typeface="Arial Rounded MT Bold" panose="020F0704030504030204" pitchFamily="34" charset="0"/>
            </a:endParaRPr>
          </a:p>
          <a:p>
            <a:pPr marL="0" indent="0" algn="just">
              <a:buNone/>
            </a:pPr>
            <a:r>
              <a:rPr lang="es-ES" sz="2400" b="1" dirty="0" smtClean="0">
                <a:latin typeface="Arial Rounded MT Bold" panose="020F0704030504030204" pitchFamily="34" charset="0"/>
              </a:rPr>
              <a:t>Contraejemplo:</a:t>
            </a:r>
          </a:p>
          <a:p>
            <a:pPr marL="0" indent="0" algn="just">
              <a:buNone/>
            </a:pPr>
            <a:r>
              <a:rPr lang="es-ES" sz="2400" b="1" dirty="0" smtClean="0">
                <a:solidFill>
                  <a:schemeClr val="bg1"/>
                </a:solidFill>
                <a:latin typeface="Arial Rounded MT Bold" panose="020F0704030504030204" pitchFamily="34" charset="0"/>
              </a:rPr>
              <a:t>-Imponer, ante los demás, sus propias decisiones y una conducta autoritaria. </a:t>
            </a:r>
          </a:p>
          <a:p>
            <a:pPr marL="0" indent="0" algn="just">
              <a:buNone/>
            </a:pPr>
            <a:r>
              <a:rPr lang="es-ES" sz="2400" b="1" dirty="0" smtClean="0">
                <a:solidFill>
                  <a:schemeClr val="bg1"/>
                </a:solidFill>
                <a:latin typeface="Arial Rounded MT Bold" panose="020F0704030504030204" pitchFamily="34" charset="0"/>
              </a:rPr>
              <a:t>-Ignorar a un miembro de la familia, como sino existiera. </a:t>
            </a:r>
          </a:p>
          <a:p>
            <a:pPr marL="0" indent="0" algn="just">
              <a:buNone/>
            </a:pPr>
            <a:r>
              <a:rPr lang="es-ES" sz="2400" b="1" dirty="0" smtClean="0">
                <a:solidFill>
                  <a:schemeClr val="bg1"/>
                </a:solidFill>
                <a:latin typeface="Arial Rounded MT Bold" panose="020F0704030504030204" pitchFamily="34" charset="0"/>
              </a:rPr>
              <a:t>-“En mi casa se hace lo que yo digo y punto”.</a:t>
            </a:r>
            <a:endParaRPr lang="es-ES" sz="2400" b="1" dirty="0">
              <a:solidFill>
                <a:schemeClr val="bg1"/>
              </a:solidFill>
              <a:latin typeface="Arial Rounded MT Bold" panose="020F0704030504030204" pitchFamily="34" charset="0"/>
            </a:endParaRPr>
          </a:p>
        </p:txBody>
      </p:sp>
      <p:pic>
        <p:nvPicPr>
          <p:cNvPr id="6146" name="Picture 2" descr="Resultado de imagen para el respe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268" y="717768"/>
            <a:ext cx="4103062" cy="51288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ítulo 1"/>
          <p:cNvSpPr txBox="1">
            <a:spLocks/>
          </p:cNvSpPr>
          <p:nvPr/>
        </p:nvSpPr>
        <p:spPr>
          <a:xfrm>
            <a:off x="149168" y="5891500"/>
            <a:ext cx="4192960" cy="8409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400" b="1" dirty="0">
                <a:latin typeface="Candara" panose="020E0502030303020204" pitchFamily="34" charset="0"/>
              </a:rPr>
              <a:t>El que se mofa del pobre afrenta a su Hacedor; el que se regocija de la desgracia no quedará sin castigo</a:t>
            </a:r>
            <a:r>
              <a:rPr lang="es-ES" sz="1400" b="1" dirty="0" smtClean="0">
                <a:latin typeface="Candara" panose="020E0502030303020204" pitchFamily="34" charset="0"/>
              </a:rPr>
              <a:t>. Proverbios 17, 5</a:t>
            </a:r>
            <a:endParaRPr lang="es-ES" sz="1400" b="1" dirty="0">
              <a:solidFill>
                <a:srgbClr val="FF0000"/>
              </a:solidFill>
              <a:latin typeface="Candara" panose="020E0502030303020204" pitchFamily="34" charset="0"/>
            </a:endParaRPr>
          </a:p>
        </p:txBody>
      </p:sp>
    </p:spTree>
    <p:extLst>
      <p:ext uri="{BB962C8B-B14F-4D97-AF65-F5344CB8AC3E}">
        <p14:creationId xmlns:p14="http://schemas.microsoft.com/office/powerpoint/2010/main" val="1024505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398" y="74397"/>
            <a:ext cx="4029073" cy="1086519"/>
          </a:xfrm>
        </p:spPr>
        <p:txBody>
          <a:bodyPr>
            <a:noAutofit/>
          </a:bodyPr>
          <a:lstStyle/>
          <a:p>
            <a:pPr algn="ctr"/>
            <a:r>
              <a:rPr lang="es-ES" sz="3600" b="1" dirty="0" smtClean="0">
                <a:solidFill>
                  <a:srgbClr val="FF0000"/>
                </a:solidFill>
                <a:latin typeface="Arial Rounded MT Bold" panose="020F0704030504030204" pitchFamily="34" charset="0"/>
              </a:rPr>
              <a:t>LA COMUNICACIÓN</a:t>
            </a:r>
            <a:endParaRPr lang="es-ES" sz="3600" b="1" dirty="0">
              <a:solidFill>
                <a:srgbClr val="FF0000"/>
              </a:solidFill>
              <a:latin typeface="Arial Rounded MT Bold" panose="020F0704030504030204" pitchFamily="34" charset="0"/>
            </a:endParaRPr>
          </a:p>
        </p:txBody>
      </p:sp>
      <p:sp>
        <p:nvSpPr>
          <p:cNvPr id="3" name="Marcador de contenido 2"/>
          <p:cNvSpPr>
            <a:spLocks noGrp="1"/>
          </p:cNvSpPr>
          <p:nvPr>
            <p:ph idx="1"/>
          </p:nvPr>
        </p:nvSpPr>
        <p:spPr>
          <a:xfrm>
            <a:off x="4407945" y="180975"/>
            <a:ext cx="7635735" cy="6595383"/>
          </a:xfrm>
        </p:spPr>
        <p:txBody>
          <a:bodyPr>
            <a:normAutofit fontScale="92500"/>
          </a:bodyPr>
          <a:lstStyle/>
          <a:p>
            <a:pPr marL="0" indent="0" algn="just">
              <a:buNone/>
            </a:pPr>
            <a:r>
              <a:rPr lang="es-ES" sz="2400" b="1" dirty="0" smtClean="0">
                <a:solidFill>
                  <a:srgbClr val="0070C0"/>
                </a:solidFill>
                <a:latin typeface="Arial Rounded MT Bold" panose="020F0704030504030204" pitchFamily="34" charset="0"/>
              </a:rPr>
              <a:t>Es el proceso de intercambio de información en la que existe un emisor y un receptor. </a:t>
            </a:r>
          </a:p>
          <a:p>
            <a:pPr marL="0" indent="0" algn="just">
              <a:buNone/>
            </a:pPr>
            <a:endParaRPr lang="es-ES" sz="2400" b="1" dirty="0">
              <a:latin typeface="Arial Rounded MT Bold" panose="020F0704030504030204" pitchFamily="34" charset="0"/>
            </a:endParaRPr>
          </a:p>
          <a:p>
            <a:pPr marL="0" indent="0" algn="just">
              <a:buNone/>
            </a:pPr>
            <a:r>
              <a:rPr lang="es-ES" sz="2400" b="1" dirty="0" smtClean="0">
                <a:latin typeface="Arial Rounded MT Bold" panose="020F0704030504030204" pitchFamily="34" charset="0"/>
              </a:rPr>
              <a:t>Ejemplo:</a:t>
            </a:r>
          </a:p>
          <a:p>
            <a:pPr marL="0" indent="0" algn="just">
              <a:buNone/>
            </a:pPr>
            <a:r>
              <a:rPr lang="es-ES" sz="2400" b="1" dirty="0" smtClean="0">
                <a:solidFill>
                  <a:schemeClr val="bg1"/>
                </a:solidFill>
                <a:latin typeface="Arial Rounded MT Bold" panose="020F0704030504030204" pitchFamily="34" charset="0"/>
              </a:rPr>
              <a:t>-Saber hablar y escuchar constantemente en la familia.</a:t>
            </a:r>
          </a:p>
          <a:p>
            <a:pPr marL="0" indent="0" algn="just">
              <a:buNone/>
            </a:pPr>
            <a:r>
              <a:rPr lang="es-ES" sz="2400" b="1" dirty="0" smtClean="0">
                <a:solidFill>
                  <a:schemeClr val="bg1"/>
                </a:solidFill>
                <a:latin typeface="Arial Rounded MT Bold" panose="020F0704030504030204" pitchFamily="34" charset="0"/>
              </a:rPr>
              <a:t>-Mejorar nuestras relaciones familiares a partir de una comunicación asertiva.</a:t>
            </a:r>
          </a:p>
          <a:p>
            <a:pPr marL="0" indent="0" algn="just">
              <a:buNone/>
            </a:pPr>
            <a:r>
              <a:rPr lang="es-ES" sz="2400" b="1" dirty="0" smtClean="0">
                <a:solidFill>
                  <a:schemeClr val="bg1"/>
                </a:solidFill>
                <a:latin typeface="Arial Rounded MT Bold" panose="020F0704030504030204" pitchFamily="34" charset="0"/>
              </a:rPr>
              <a:t>-Buscar y consolidar espacios de diálogo en la familia.   </a:t>
            </a:r>
          </a:p>
          <a:p>
            <a:pPr marL="0" indent="0" algn="just">
              <a:buNone/>
            </a:pPr>
            <a:r>
              <a:rPr lang="es-ES" sz="2400" b="1" dirty="0">
                <a:solidFill>
                  <a:schemeClr val="bg1"/>
                </a:solidFill>
                <a:latin typeface="Arial Rounded MT Bold" panose="020F0704030504030204" pitchFamily="34" charset="0"/>
              </a:rPr>
              <a:t>-</a:t>
            </a:r>
          </a:p>
          <a:p>
            <a:pPr marL="0" indent="0" algn="just">
              <a:buNone/>
            </a:pPr>
            <a:endParaRPr lang="es-ES" sz="2400" b="1" dirty="0" smtClean="0">
              <a:latin typeface="Arial Rounded MT Bold" panose="020F0704030504030204" pitchFamily="34" charset="0"/>
            </a:endParaRPr>
          </a:p>
          <a:p>
            <a:pPr marL="0" indent="0" algn="just">
              <a:buNone/>
            </a:pPr>
            <a:r>
              <a:rPr lang="es-ES" sz="2400" b="1" dirty="0" smtClean="0">
                <a:latin typeface="Arial Rounded MT Bold" panose="020F0704030504030204" pitchFamily="34" charset="0"/>
              </a:rPr>
              <a:t>Contraejemplo:</a:t>
            </a:r>
          </a:p>
          <a:p>
            <a:pPr marL="0" indent="0" algn="just">
              <a:buNone/>
            </a:pPr>
            <a:r>
              <a:rPr lang="es-ES" sz="2400" b="1" dirty="0" smtClean="0">
                <a:solidFill>
                  <a:schemeClr val="bg1"/>
                </a:solidFill>
                <a:latin typeface="Arial Rounded MT Bold" panose="020F0704030504030204" pitchFamily="34" charset="0"/>
              </a:rPr>
              <a:t>-No escuchar y sólo hablar, obviar las conversaciones. </a:t>
            </a:r>
          </a:p>
          <a:p>
            <a:pPr marL="0" indent="0" algn="just">
              <a:buNone/>
            </a:pPr>
            <a:r>
              <a:rPr lang="es-ES" sz="2400" b="1" dirty="0" smtClean="0">
                <a:solidFill>
                  <a:schemeClr val="bg1"/>
                </a:solidFill>
                <a:latin typeface="Arial Rounded MT Bold" panose="020F0704030504030204" pitchFamily="34" charset="0"/>
              </a:rPr>
              <a:t>-Generar aislamiento por falta de comunicación.</a:t>
            </a:r>
          </a:p>
          <a:p>
            <a:pPr marL="0" indent="0" algn="just">
              <a:buNone/>
            </a:pPr>
            <a:r>
              <a:rPr lang="es-ES" sz="2400" b="1" dirty="0">
                <a:solidFill>
                  <a:schemeClr val="bg1"/>
                </a:solidFill>
                <a:latin typeface="Arial Rounded MT Bold" panose="020F0704030504030204" pitchFamily="34" charset="0"/>
              </a:rPr>
              <a:t>-</a:t>
            </a:r>
            <a:r>
              <a:rPr lang="es-ES" sz="2400" b="1" dirty="0" smtClean="0">
                <a:solidFill>
                  <a:schemeClr val="bg1"/>
                </a:solidFill>
                <a:latin typeface="Arial Rounded MT Bold" panose="020F0704030504030204" pitchFamily="34" charset="0"/>
              </a:rPr>
              <a:t> No buscar </a:t>
            </a:r>
            <a:r>
              <a:rPr lang="es-ES" sz="2400" b="1" dirty="0">
                <a:solidFill>
                  <a:schemeClr val="bg1"/>
                </a:solidFill>
                <a:latin typeface="Arial Rounded MT Bold" panose="020F0704030504030204" pitchFamily="34" charset="0"/>
              </a:rPr>
              <a:t>y consolidar espacios de diálogo en la familia. </a:t>
            </a:r>
          </a:p>
        </p:txBody>
      </p:sp>
      <p:pic>
        <p:nvPicPr>
          <p:cNvPr id="3074" name="Picture 2" descr="Resultado de imagen para comunicaciÃ³n"/>
          <p:cNvPicPr>
            <a:picLocks noChangeAspect="1" noChangeArrowheads="1"/>
          </p:cNvPicPr>
          <p:nvPr/>
        </p:nvPicPr>
        <p:blipFill rotWithShape="1">
          <a:blip r:embed="rId2">
            <a:extLst>
              <a:ext uri="{28A0092B-C50C-407E-A947-70E740481C1C}">
                <a14:useLocalDpi xmlns:a14="http://schemas.microsoft.com/office/drawing/2010/main" val="0"/>
              </a:ext>
            </a:extLst>
          </a:blip>
          <a:srcRect l="12338" r="13815"/>
          <a:stretch/>
        </p:blipFill>
        <p:spPr bwMode="auto">
          <a:xfrm>
            <a:off x="104772" y="1114425"/>
            <a:ext cx="4124325" cy="32099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ítulo 1"/>
          <p:cNvSpPr txBox="1">
            <a:spLocks/>
          </p:cNvSpPr>
          <p:nvPr/>
        </p:nvSpPr>
        <p:spPr>
          <a:xfrm>
            <a:off x="149168" y="4510374"/>
            <a:ext cx="4079929" cy="17761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400" b="1" dirty="0">
                <a:latin typeface="Candara" panose="020E0502030303020204" pitchFamily="34" charset="0"/>
              </a:rPr>
              <a:t>Por tanto, si tu hermano peca contra ti, ve y repréndele estando tú y él solos; si te oyere, has ganado a tu hermano.</a:t>
            </a:r>
          </a:p>
          <a:p>
            <a:pPr algn="just"/>
            <a:r>
              <a:rPr lang="es-ES" sz="1400" b="1" dirty="0" smtClean="0">
                <a:latin typeface="Candara" panose="020E0502030303020204" pitchFamily="34" charset="0"/>
              </a:rPr>
              <a:t>Mas </a:t>
            </a:r>
            <a:r>
              <a:rPr lang="es-ES" sz="1400" b="1" dirty="0">
                <a:latin typeface="Candara" panose="020E0502030303020204" pitchFamily="34" charset="0"/>
              </a:rPr>
              <a:t>si no te oyere, toma aún contigo a uno o dos, para que en boca de dos o tres testigos conste toda palabra.</a:t>
            </a:r>
          </a:p>
          <a:p>
            <a:pPr algn="just"/>
            <a:r>
              <a:rPr lang="es-ES" sz="1400" b="1" dirty="0" smtClean="0">
                <a:latin typeface="Candara" panose="020E0502030303020204" pitchFamily="34" charset="0"/>
              </a:rPr>
              <a:t>Si </a:t>
            </a:r>
            <a:r>
              <a:rPr lang="es-ES" sz="1400" b="1" dirty="0">
                <a:latin typeface="Candara" panose="020E0502030303020204" pitchFamily="34" charset="0"/>
              </a:rPr>
              <a:t>no los oyere a ellos, dilo a la iglesia; y si no oyere a la iglesia, tenle por gentil y publicano</a:t>
            </a:r>
            <a:r>
              <a:rPr lang="es-ES" sz="1400" b="1" dirty="0" smtClean="0">
                <a:latin typeface="Candara" panose="020E0502030303020204" pitchFamily="34" charset="0"/>
              </a:rPr>
              <a:t>. Mateo 18, 15-17</a:t>
            </a:r>
            <a:endParaRPr lang="es-ES" sz="1400" b="1" dirty="0">
              <a:latin typeface="Candara" panose="020E0502030303020204" pitchFamily="34" charset="0"/>
            </a:endParaRPr>
          </a:p>
        </p:txBody>
      </p:sp>
    </p:spTree>
    <p:extLst>
      <p:ext uri="{BB962C8B-B14F-4D97-AF65-F5344CB8AC3E}">
        <p14:creationId xmlns:p14="http://schemas.microsoft.com/office/powerpoint/2010/main" val="20918054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81975" y="808955"/>
            <a:ext cx="3612184" cy="1086519"/>
          </a:xfrm>
        </p:spPr>
        <p:txBody>
          <a:bodyPr>
            <a:noAutofit/>
          </a:bodyPr>
          <a:lstStyle/>
          <a:p>
            <a:pPr algn="r"/>
            <a:r>
              <a:rPr lang="es-ES" b="1" dirty="0" smtClean="0">
                <a:solidFill>
                  <a:srgbClr val="FF0000"/>
                </a:solidFill>
                <a:latin typeface="Arial Rounded MT Bold" panose="020F0704030504030204" pitchFamily="34" charset="0"/>
              </a:rPr>
              <a:t>LA EMPATÍA</a:t>
            </a:r>
            <a:endParaRPr lang="es-ES" b="1" dirty="0">
              <a:solidFill>
                <a:srgbClr val="FF0000"/>
              </a:solidFill>
              <a:latin typeface="Arial Rounded MT Bold" panose="020F0704030504030204" pitchFamily="34" charset="0"/>
            </a:endParaRPr>
          </a:p>
        </p:txBody>
      </p:sp>
      <p:sp>
        <p:nvSpPr>
          <p:cNvPr id="3" name="Marcador de contenido 2"/>
          <p:cNvSpPr>
            <a:spLocks noGrp="1"/>
          </p:cNvSpPr>
          <p:nvPr>
            <p:ph idx="1"/>
          </p:nvPr>
        </p:nvSpPr>
        <p:spPr>
          <a:xfrm>
            <a:off x="38100" y="107495"/>
            <a:ext cx="7635735" cy="6700158"/>
          </a:xfrm>
        </p:spPr>
        <p:txBody>
          <a:bodyPr>
            <a:normAutofit fontScale="85000" lnSpcReduction="20000"/>
          </a:bodyPr>
          <a:lstStyle/>
          <a:p>
            <a:pPr marL="0" indent="0" algn="just">
              <a:buNone/>
            </a:pPr>
            <a:r>
              <a:rPr lang="es-ES" sz="2400" b="1" dirty="0" smtClean="0">
                <a:solidFill>
                  <a:srgbClr val="0070C0"/>
                </a:solidFill>
                <a:latin typeface="Arial Rounded MT Bold" panose="020F0704030504030204" pitchFamily="34" charset="0"/>
              </a:rPr>
              <a:t>Es el valor en nuestro interior que nos da la capacidad de entender, comprender, apoyar y motivar a nuestros semejantes. </a:t>
            </a:r>
          </a:p>
          <a:p>
            <a:pPr marL="0" indent="0" algn="just">
              <a:buNone/>
            </a:pPr>
            <a:endParaRPr lang="es-ES" sz="2400" b="1" dirty="0">
              <a:latin typeface="Arial Rounded MT Bold" panose="020F0704030504030204" pitchFamily="34" charset="0"/>
            </a:endParaRPr>
          </a:p>
          <a:p>
            <a:pPr marL="0" indent="0" algn="just">
              <a:buNone/>
            </a:pPr>
            <a:r>
              <a:rPr lang="es-ES" sz="2400" b="1" dirty="0" smtClean="0">
                <a:latin typeface="Arial Rounded MT Bold" panose="020F0704030504030204" pitchFamily="34" charset="0"/>
              </a:rPr>
              <a:t>Ejemplo:</a:t>
            </a:r>
          </a:p>
          <a:p>
            <a:pPr marL="0" indent="0" algn="just">
              <a:buNone/>
            </a:pPr>
            <a:r>
              <a:rPr lang="es-ES" sz="2400" b="1" dirty="0" smtClean="0">
                <a:solidFill>
                  <a:schemeClr val="bg1"/>
                </a:solidFill>
                <a:latin typeface="Arial Rounded MT Bold" panose="020F0704030504030204" pitchFamily="34" charset="0"/>
              </a:rPr>
              <a:t>-Ponernos en el lugar de nuestros hijos/as, esposos/as, para comprender la situación y poder ayudarlo.</a:t>
            </a:r>
          </a:p>
          <a:p>
            <a:pPr marL="0" indent="0" algn="just">
              <a:buNone/>
            </a:pPr>
            <a:r>
              <a:rPr lang="es-ES" sz="2400" b="1" dirty="0" smtClean="0">
                <a:solidFill>
                  <a:schemeClr val="bg1"/>
                </a:solidFill>
                <a:latin typeface="Arial Rounded MT Bold" panose="020F0704030504030204" pitchFamily="34" charset="0"/>
              </a:rPr>
              <a:t>-Interpretar como propia la alegría de algún ser querido de nuestra familia.</a:t>
            </a:r>
            <a:endParaRPr lang="es-ES" sz="2400" b="1" dirty="0">
              <a:solidFill>
                <a:schemeClr val="bg1"/>
              </a:solidFill>
              <a:latin typeface="Arial Rounded MT Bold" panose="020F0704030504030204" pitchFamily="34" charset="0"/>
            </a:endParaRPr>
          </a:p>
          <a:p>
            <a:pPr marL="0" indent="0" algn="just">
              <a:buNone/>
            </a:pPr>
            <a:r>
              <a:rPr lang="es-ES" sz="2400" b="1" dirty="0" smtClean="0">
                <a:solidFill>
                  <a:schemeClr val="bg1"/>
                </a:solidFill>
                <a:latin typeface="Arial Rounded MT Bold" panose="020F0704030504030204" pitchFamily="34" charset="0"/>
              </a:rPr>
              <a:t>-Ayudar a algún miembro de la familia con dificultades al realizar una tarea sencilla.</a:t>
            </a:r>
          </a:p>
          <a:p>
            <a:pPr marL="0" indent="0" algn="just">
              <a:buNone/>
            </a:pPr>
            <a:r>
              <a:rPr lang="es-ES" sz="2400" b="1" dirty="0" smtClean="0">
                <a:solidFill>
                  <a:schemeClr val="bg1"/>
                </a:solidFill>
                <a:latin typeface="Arial Rounded MT Bold" panose="020F0704030504030204" pitchFamily="34" charset="0"/>
              </a:rPr>
              <a:t>-Conocer las reacciones de cada miembro de mi familia.</a:t>
            </a:r>
          </a:p>
          <a:p>
            <a:pPr marL="0" indent="0" algn="just">
              <a:buNone/>
            </a:pPr>
            <a:r>
              <a:rPr lang="es-ES" sz="2400" b="1" dirty="0" smtClean="0">
                <a:solidFill>
                  <a:schemeClr val="bg1"/>
                </a:solidFill>
                <a:latin typeface="Arial Rounded MT Bold" panose="020F0704030504030204" pitchFamily="34" charset="0"/>
              </a:rPr>
              <a:t>-Recordar que nosotros también fuimos jóvenes.   </a:t>
            </a:r>
            <a:endParaRPr lang="es-ES" sz="2400" b="1" dirty="0" smtClean="0">
              <a:latin typeface="Arial Rounded MT Bold" panose="020F0704030504030204" pitchFamily="34" charset="0"/>
            </a:endParaRPr>
          </a:p>
          <a:p>
            <a:pPr marL="0" indent="0" algn="just">
              <a:buNone/>
            </a:pPr>
            <a:r>
              <a:rPr lang="es-ES" sz="2400" b="1" dirty="0" smtClean="0">
                <a:latin typeface="Arial Rounded MT Bold" panose="020F0704030504030204" pitchFamily="34" charset="0"/>
              </a:rPr>
              <a:t>Contraejemplo:</a:t>
            </a:r>
          </a:p>
          <a:p>
            <a:pPr marL="0" indent="0" algn="just">
              <a:buNone/>
            </a:pPr>
            <a:r>
              <a:rPr lang="es-ES" sz="2400" b="1" dirty="0" smtClean="0">
                <a:solidFill>
                  <a:schemeClr val="bg1"/>
                </a:solidFill>
                <a:latin typeface="Arial Rounded MT Bold" panose="020F0704030504030204" pitchFamily="34" charset="0"/>
              </a:rPr>
              <a:t>-No percibir el estado de ánimo de algún miembro de mi familia.</a:t>
            </a:r>
          </a:p>
          <a:p>
            <a:pPr marL="0" indent="0" algn="just">
              <a:buNone/>
            </a:pPr>
            <a:r>
              <a:rPr lang="es-ES" sz="2400" b="1" dirty="0" smtClean="0">
                <a:solidFill>
                  <a:schemeClr val="bg1"/>
                </a:solidFill>
                <a:latin typeface="Arial Rounded MT Bold" panose="020F0704030504030204" pitchFamily="34" charset="0"/>
              </a:rPr>
              <a:t>-Quitarle importancia a lo que le sucede a un miembro de nuestra familia. </a:t>
            </a:r>
          </a:p>
          <a:p>
            <a:pPr marL="0" indent="0" algn="just">
              <a:buNone/>
            </a:pPr>
            <a:r>
              <a:rPr lang="es-ES" sz="2400" b="1" dirty="0" smtClean="0">
                <a:solidFill>
                  <a:schemeClr val="bg1"/>
                </a:solidFill>
                <a:latin typeface="Arial Rounded MT Bold" panose="020F0704030504030204" pitchFamily="34" charset="0"/>
              </a:rPr>
              <a:t>-Dejar pasar las reacciones. </a:t>
            </a:r>
          </a:p>
          <a:p>
            <a:pPr marL="0" indent="0" algn="just">
              <a:buNone/>
            </a:pPr>
            <a:r>
              <a:rPr lang="es-ES" sz="2400" b="1" dirty="0" smtClean="0">
                <a:solidFill>
                  <a:schemeClr val="bg1"/>
                </a:solidFill>
                <a:latin typeface="Arial Rounded MT Bold" panose="020F0704030504030204" pitchFamily="34" charset="0"/>
              </a:rPr>
              <a:t>-No acompañar a nuestras parejas en actividades que son de su preferencia.</a:t>
            </a:r>
            <a:endParaRPr lang="es-ES" sz="2400" b="1" dirty="0">
              <a:solidFill>
                <a:schemeClr val="bg1"/>
              </a:solidFill>
              <a:latin typeface="Arial Rounded MT Bold" panose="020F0704030504030204" pitchFamily="34" charset="0"/>
            </a:endParaRPr>
          </a:p>
        </p:txBody>
      </p:sp>
      <p:pic>
        <p:nvPicPr>
          <p:cNvPr id="1026"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l="8333" t="14500" r="9542"/>
          <a:stretch/>
        </p:blipFill>
        <p:spPr bwMode="auto">
          <a:xfrm>
            <a:off x="7786770" y="1666874"/>
            <a:ext cx="4367130" cy="3409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ítulo 1"/>
          <p:cNvSpPr txBox="1">
            <a:spLocks/>
          </p:cNvSpPr>
          <p:nvPr/>
        </p:nvSpPr>
        <p:spPr>
          <a:xfrm>
            <a:off x="7873855" y="5243800"/>
            <a:ext cx="4192960" cy="8409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400" b="1" dirty="0">
                <a:latin typeface="Candara" panose="020E0502030303020204" pitchFamily="34" charset="0"/>
              </a:rPr>
              <a:t>Más bien, sean bondadosos y compasivos unos con otros, y perdónense mutuamente, así como Dios los perdonó a ustedes en Cristo</a:t>
            </a:r>
            <a:r>
              <a:rPr lang="es-ES" sz="1400" b="1" dirty="0" smtClean="0">
                <a:latin typeface="Candara" panose="020E0502030303020204" pitchFamily="34" charset="0"/>
              </a:rPr>
              <a:t>. Efesios 4, 32</a:t>
            </a:r>
            <a:endParaRPr lang="es-ES" sz="1400" b="1" dirty="0">
              <a:solidFill>
                <a:srgbClr val="FF0000"/>
              </a:solidFill>
              <a:latin typeface="Candara" panose="020E0502030303020204" pitchFamily="34" charset="0"/>
            </a:endParaRPr>
          </a:p>
        </p:txBody>
      </p:sp>
    </p:spTree>
    <p:extLst>
      <p:ext uri="{BB962C8B-B14F-4D97-AF65-F5344CB8AC3E}">
        <p14:creationId xmlns:p14="http://schemas.microsoft.com/office/powerpoint/2010/main" val="38146740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3683" y="704850"/>
            <a:ext cx="4659934" cy="1086519"/>
          </a:xfrm>
        </p:spPr>
        <p:txBody>
          <a:bodyPr>
            <a:noAutofit/>
          </a:bodyPr>
          <a:lstStyle/>
          <a:p>
            <a:pPr algn="r"/>
            <a:r>
              <a:rPr lang="es-ES" b="1" dirty="0" smtClean="0">
                <a:solidFill>
                  <a:srgbClr val="FF0000"/>
                </a:solidFill>
                <a:latin typeface="Arial Rounded MT Bold" panose="020F0704030504030204" pitchFamily="34" charset="0"/>
              </a:rPr>
              <a:t>LA CONFIANZA</a:t>
            </a:r>
            <a:endParaRPr lang="es-ES" b="1" dirty="0">
              <a:solidFill>
                <a:srgbClr val="FF0000"/>
              </a:solidFill>
              <a:latin typeface="Arial Rounded MT Bold" panose="020F0704030504030204" pitchFamily="34" charset="0"/>
            </a:endParaRPr>
          </a:p>
        </p:txBody>
      </p:sp>
      <p:sp>
        <p:nvSpPr>
          <p:cNvPr id="3" name="Marcador de contenido 2"/>
          <p:cNvSpPr>
            <a:spLocks noGrp="1"/>
          </p:cNvSpPr>
          <p:nvPr>
            <p:ph idx="1"/>
          </p:nvPr>
        </p:nvSpPr>
        <p:spPr>
          <a:xfrm>
            <a:off x="4472749" y="76201"/>
            <a:ext cx="7635735" cy="6471558"/>
          </a:xfrm>
        </p:spPr>
        <p:txBody>
          <a:bodyPr>
            <a:normAutofit lnSpcReduction="10000"/>
          </a:bodyPr>
          <a:lstStyle/>
          <a:p>
            <a:pPr marL="0" indent="0" algn="just">
              <a:buNone/>
            </a:pPr>
            <a:r>
              <a:rPr lang="es-ES" sz="2400" b="1" dirty="0" smtClean="0">
                <a:solidFill>
                  <a:srgbClr val="0070C0"/>
                </a:solidFill>
                <a:latin typeface="Arial Rounded MT Bold" panose="020F0704030504030204" pitchFamily="34" charset="0"/>
              </a:rPr>
              <a:t>Es la seguridad o esperanza firme que alguien tiene de otra persona. </a:t>
            </a:r>
          </a:p>
          <a:p>
            <a:pPr marL="0" indent="0" algn="just">
              <a:buNone/>
            </a:pPr>
            <a:endParaRPr lang="es-ES" sz="2400" b="1" dirty="0">
              <a:latin typeface="Arial Rounded MT Bold" panose="020F0704030504030204" pitchFamily="34" charset="0"/>
            </a:endParaRPr>
          </a:p>
          <a:p>
            <a:pPr marL="0" indent="0" algn="just">
              <a:buNone/>
            </a:pPr>
            <a:r>
              <a:rPr lang="es-ES" sz="2400" b="1" dirty="0" smtClean="0">
                <a:latin typeface="Arial Rounded MT Bold" panose="020F0704030504030204" pitchFamily="34" charset="0"/>
              </a:rPr>
              <a:t>Ejemplo:</a:t>
            </a:r>
          </a:p>
          <a:p>
            <a:pPr marL="0" indent="0" algn="just">
              <a:buNone/>
            </a:pPr>
            <a:r>
              <a:rPr lang="es-ES" sz="2400" b="1" dirty="0" smtClean="0">
                <a:solidFill>
                  <a:schemeClr val="bg1"/>
                </a:solidFill>
                <a:latin typeface="Arial Rounded MT Bold" panose="020F0704030504030204" pitchFamily="34" charset="0"/>
              </a:rPr>
              <a:t>-Dejar que nuestros hijos decidan de acuerdo a la formación que les hemos dado.</a:t>
            </a:r>
          </a:p>
          <a:p>
            <a:pPr marL="0" indent="0" algn="just">
              <a:buNone/>
            </a:pPr>
            <a:r>
              <a:rPr lang="es-ES" sz="2400" b="1" dirty="0" smtClean="0">
                <a:solidFill>
                  <a:schemeClr val="bg1"/>
                </a:solidFill>
                <a:latin typeface="Arial Rounded MT Bold" panose="020F0704030504030204" pitchFamily="34" charset="0"/>
              </a:rPr>
              <a:t>-Escuchar y transmitir seguridad en una situación difícil o compleja. </a:t>
            </a:r>
          </a:p>
          <a:p>
            <a:pPr marL="0" indent="0" algn="just">
              <a:buNone/>
            </a:pPr>
            <a:r>
              <a:rPr lang="es-ES" sz="2400" b="1" dirty="0" smtClean="0">
                <a:solidFill>
                  <a:schemeClr val="bg1"/>
                </a:solidFill>
                <a:latin typeface="Arial Rounded MT Bold" panose="020F0704030504030204" pitchFamily="34" charset="0"/>
              </a:rPr>
              <a:t>-Tener una mente positiva frente a las decisiones que se tomen como familia.</a:t>
            </a:r>
            <a:endParaRPr lang="es-ES" sz="2400" b="1" dirty="0">
              <a:solidFill>
                <a:schemeClr val="bg1"/>
              </a:solidFill>
              <a:latin typeface="Arial Rounded MT Bold" panose="020F0704030504030204" pitchFamily="34" charset="0"/>
            </a:endParaRPr>
          </a:p>
          <a:p>
            <a:pPr marL="0" indent="0" algn="just">
              <a:buNone/>
            </a:pPr>
            <a:endParaRPr lang="es-ES" sz="2400" b="1" dirty="0" smtClean="0">
              <a:latin typeface="Arial Rounded MT Bold" panose="020F0704030504030204" pitchFamily="34" charset="0"/>
            </a:endParaRPr>
          </a:p>
          <a:p>
            <a:pPr marL="0" indent="0" algn="just">
              <a:buNone/>
            </a:pPr>
            <a:r>
              <a:rPr lang="es-ES" sz="2400" b="1" dirty="0" smtClean="0">
                <a:latin typeface="Arial Rounded MT Bold" panose="020F0704030504030204" pitchFamily="34" charset="0"/>
              </a:rPr>
              <a:t>Contraejemplo:</a:t>
            </a:r>
          </a:p>
          <a:p>
            <a:pPr marL="0" indent="0" algn="just">
              <a:buNone/>
            </a:pPr>
            <a:r>
              <a:rPr lang="es-ES" sz="2400" b="1" dirty="0" smtClean="0">
                <a:solidFill>
                  <a:schemeClr val="bg1"/>
                </a:solidFill>
                <a:latin typeface="Arial Rounded MT Bold" panose="020F0704030504030204" pitchFamily="34" charset="0"/>
              </a:rPr>
              <a:t>-No dejar a mi pareja o  a mis hijos/as que tomen sus propias decisiones.</a:t>
            </a:r>
          </a:p>
          <a:p>
            <a:pPr marL="0" indent="0" algn="just">
              <a:buNone/>
            </a:pPr>
            <a:r>
              <a:rPr lang="es-ES" sz="2400" b="1" dirty="0" smtClean="0">
                <a:solidFill>
                  <a:schemeClr val="bg1"/>
                </a:solidFill>
                <a:latin typeface="Arial Rounded MT Bold" panose="020F0704030504030204" pitchFamily="34" charset="0"/>
              </a:rPr>
              <a:t>-Imponer sin antes escuchar.</a:t>
            </a:r>
          </a:p>
          <a:p>
            <a:pPr marL="0" indent="0" algn="just">
              <a:buNone/>
            </a:pPr>
            <a:r>
              <a:rPr lang="es-ES" sz="2400" b="1" dirty="0" smtClean="0">
                <a:solidFill>
                  <a:schemeClr val="bg1"/>
                </a:solidFill>
                <a:latin typeface="Arial Rounded MT Bold" panose="020F0704030504030204" pitchFamily="34" charset="0"/>
              </a:rPr>
              <a:t>-Buscar mentiras para salir de algún problema.   </a:t>
            </a:r>
            <a:endParaRPr lang="es-ES" sz="2400" b="1" dirty="0">
              <a:solidFill>
                <a:schemeClr val="bg1"/>
              </a:solidFill>
              <a:latin typeface="Arial Rounded MT Bold" panose="020F0704030504030204" pitchFamily="34" charset="0"/>
            </a:endParaRPr>
          </a:p>
        </p:txBody>
      </p:sp>
      <p:pic>
        <p:nvPicPr>
          <p:cNvPr id="5124" name="Picture 4"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84" y="1545151"/>
            <a:ext cx="4152900" cy="31718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ítulo 1"/>
          <p:cNvSpPr txBox="1">
            <a:spLocks/>
          </p:cNvSpPr>
          <p:nvPr/>
        </p:nvSpPr>
        <p:spPr>
          <a:xfrm>
            <a:off x="29803" y="4719924"/>
            <a:ext cx="4265971" cy="16046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400" b="1" dirty="0">
                <a:latin typeface="Candara" panose="020E0502030303020204" pitchFamily="34" charset="0"/>
              </a:rPr>
              <a:t>«Bendito el hombre que confía en el </a:t>
            </a:r>
            <a:r>
              <a:rPr lang="es-ES" sz="1400" b="1" dirty="0" smtClean="0">
                <a:latin typeface="Candara" panose="020E0502030303020204" pitchFamily="34" charset="0"/>
              </a:rPr>
              <a:t>Señor, y </a:t>
            </a:r>
            <a:r>
              <a:rPr lang="es-ES" sz="1400" b="1" dirty="0">
                <a:latin typeface="Candara" panose="020E0502030303020204" pitchFamily="34" charset="0"/>
              </a:rPr>
              <a:t>pone su confianza en </a:t>
            </a:r>
            <a:r>
              <a:rPr lang="es-ES" sz="1400" b="1" dirty="0" smtClean="0">
                <a:latin typeface="Candara" panose="020E0502030303020204" pitchFamily="34" charset="0"/>
              </a:rPr>
              <a:t>él. Será </a:t>
            </a:r>
            <a:r>
              <a:rPr lang="es-ES" sz="1400" b="1" dirty="0">
                <a:latin typeface="Candara" panose="020E0502030303020204" pitchFamily="34" charset="0"/>
              </a:rPr>
              <a:t>como un árbol plantado junto al </a:t>
            </a:r>
            <a:r>
              <a:rPr lang="es-ES" sz="1400" b="1" dirty="0" smtClean="0">
                <a:latin typeface="Candara" panose="020E0502030303020204" pitchFamily="34" charset="0"/>
              </a:rPr>
              <a:t>agua, que </a:t>
            </a:r>
            <a:r>
              <a:rPr lang="es-ES" sz="1400" b="1" dirty="0">
                <a:latin typeface="Candara" panose="020E0502030303020204" pitchFamily="34" charset="0"/>
              </a:rPr>
              <a:t>extiende sus raíces hacia la </a:t>
            </a:r>
            <a:r>
              <a:rPr lang="es-ES" sz="1400" b="1" dirty="0" smtClean="0">
                <a:latin typeface="Candara" panose="020E0502030303020204" pitchFamily="34" charset="0"/>
              </a:rPr>
              <a:t>corriente; no </a:t>
            </a:r>
            <a:r>
              <a:rPr lang="es-ES" sz="1400" b="1" dirty="0">
                <a:latin typeface="Candara" panose="020E0502030303020204" pitchFamily="34" charset="0"/>
              </a:rPr>
              <a:t>teme que llegue el </a:t>
            </a:r>
            <a:r>
              <a:rPr lang="es-ES" sz="1400" b="1" dirty="0" smtClean="0">
                <a:latin typeface="Candara" panose="020E0502030303020204" pitchFamily="34" charset="0"/>
              </a:rPr>
              <a:t>calor, y </a:t>
            </a:r>
            <a:r>
              <a:rPr lang="es-ES" sz="1400" b="1" dirty="0">
                <a:latin typeface="Candara" panose="020E0502030303020204" pitchFamily="34" charset="0"/>
              </a:rPr>
              <a:t>sus hojas están siempre </a:t>
            </a:r>
            <a:r>
              <a:rPr lang="es-ES" sz="1400" b="1" dirty="0" smtClean="0">
                <a:latin typeface="Candara" panose="020E0502030303020204" pitchFamily="34" charset="0"/>
              </a:rPr>
              <a:t>verdes. En </a:t>
            </a:r>
            <a:r>
              <a:rPr lang="es-ES" sz="1400" b="1" dirty="0">
                <a:latin typeface="Candara" panose="020E0502030303020204" pitchFamily="34" charset="0"/>
              </a:rPr>
              <a:t>época de sequía no se </a:t>
            </a:r>
            <a:r>
              <a:rPr lang="es-ES" sz="1400" b="1" dirty="0" smtClean="0">
                <a:latin typeface="Candara" panose="020E0502030303020204" pitchFamily="34" charset="0"/>
              </a:rPr>
              <a:t>angustia, y </a:t>
            </a:r>
            <a:r>
              <a:rPr lang="es-ES" sz="1400" b="1" dirty="0">
                <a:latin typeface="Candara" panose="020E0502030303020204" pitchFamily="34" charset="0"/>
              </a:rPr>
              <a:t>nunca deja de dar fruto</a:t>
            </a:r>
            <a:r>
              <a:rPr lang="es-ES" sz="1400" b="1" dirty="0" smtClean="0">
                <a:latin typeface="Candara" panose="020E0502030303020204" pitchFamily="34" charset="0"/>
              </a:rPr>
              <a:t>.» </a:t>
            </a:r>
            <a:r>
              <a:rPr lang="es-ES" sz="1400" b="1" dirty="0" err="1" smtClean="0">
                <a:latin typeface="Candara" panose="020E0502030303020204" pitchFamily="34" charset="0"/>
              </a:rPr>
              <a:t>Jeremínas</a:t>
            </a:r>
            <a:r>
              <a:rPr lang="es-ES" sz="1400" b="1" dirty="0" smtClean="0">
                <a:latin typeface="Candara" panose="020E0502030303020204" pitchFamily="34" charset="0"/>
              </a:rPr>
              <a:t> 17, 7-8</a:t>
            </a:r>
            <a:endParaRPr lang="es-ES" sz="1400" b="1" dirty="0">
              <a:solidFill>
                <a:srgbClr val="FF0000"/>
              </a:solidFill>
              <a:latin typeface="Candara" panose="020E0502030303020204" pitchFamily="34" charset="0"/>
            </a:endParaRPr>
          </a:p>
        </p:txBody>
      </p:sp>
    </p:spTree>
    <p:extLst>
      <p:ext uri="{BB962C8B-B14F-4D97-AF65-F5344CB8AC3E}">
        <p14:creationId xmlns:p14="http://schemas.microsoft.com/office/powerpoint/2010/main" val="3077038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TotalTime>
  <Words>1998</Words>
  <Application>Microsoft Office PowerPoint</Application>
  <PresentationFormat>Panorámica</PresentationFormat>
  <Paragraphs>200</Paragraphs>
  <Slides>17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17</vt:i4>
      </vt:variant>
    </vt:vector>
  </HeadingPairs>
  <TitlesOfParts>
    <vt:vector size="23" baseType="lpstr">
      <vt:lpstr>Arial</vt:lpstr>
      <vt:lpstr>Arial Rounded MT Bold</vt:lpstr>
      <vt:lpstr>Calibri</vt:lpstr>
      <vt:lpstr>Calibri Light</vt:lpstr>
      <vt:lpstr>Candara</vt:lpstr>
      <vt:lpstr>Tema de Office</vt:lpstr>
      <vt:lpstr>LAS DOCE VIRTUDES  DE UN PADRE – DE UNA BUENA MADRE</vt:lpstr>
      <vt:lpstr>PROCESO DE ELABORACIÓN DE LAS DOCE VIRTUDES DE UN BUEN PADRE-MADRE</vt:lpstr>
      <vt:lpstr>Presentación de PowerPoint</vt:lpstr>
      <vt:lpstr>LA HUMILDAD</vt:lpstr>
      <vt:lpstr>LA HONESTIDAD</vt:lpstr>
      <vt:lpstr>EL RESPETO</vt:lpstr>
      <vt:lpstr>LA COMUNICACIÓN</vt:lpstr>
      <vt:lpstr>LA EMPATÍA</vt:lpstr>
      <vt:lpstr>LA CONFIANZA</vt:lpstr>
      <vt:lpstr>LA TOLERANCIA</vt:lpstr>
      <vt:lpstr>LA RESPONSABILIDAD</vt:lpstr>
      <vt:lpstr>LA PRUDENCIA</vt:lpstr>
      <vt:lpstr>LA FE</vt:lpstr>
      <vt:lpstr>EL AMOR</vt:lpstr>
      <vt:lpstr>LA PACIENCIA</vt:lpstr>
      <vt:lpstr>OTROS VALORES</vt:lpstr>
      <vt:lpstr>Si estas virtudes (valores) los vas a poner en práctica, no te olvides de leer, cuando sea necesario, la siguiente cita bíblica: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DOCE VIRTUDES DE UN PADRE – DE UNA BUENA MADRE</dc:title>
  <dc:creator>SubDIR</dc:creator>
  <cp:lastModifiedBy>Paco Chiva</cp:lastModifiedBy>
  <cp:revision>69</cp:revision>
  <dcterms:created xsi:type="dcterms:W3CDTF">2019-08-05T21:34:03Z</dcterms:created>
  <dcterms:modified xsi:type="dcterms:W3CDTF">2019-08-24T07:12:52Z</dcterms:modified>
</cp:coreProperties>
</file>