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1" r:id="rId5"/>
    <p:sldId id="263" r:id="rId6"/>
    <p:sldId id="265" r:id="rId7"/>
    <p:sldId id="273" r:id="rId8"/>
    <p:sldId id="268" r:id="rId9"/>
    <p:sldId id="271" r:id="rId10"/>
    <p:sldId id="270" r:id="rId11"/>
    <p:sldId id="266" r:id="rId12"/>
    <p:sldId id="272" r:id="rId13"/>
    <p:sldId id="267" r:id="rId14"/>
    <p:sldId id="264" r:id="rId15"/>
    <p:sldId id="269" r:id="rId16"/>
    <p:sldId id="274" r:id="rId17"/>
    <p:sldId id="277"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8" autoAdjust="0"/>
    <p:restoredTop sz="94660"/>
  </p:normalViewPr>
  <p:slideViewPr>
    <p:cSldViewPr snapToGrid="0">
      <p:cViewPr varScale="1">
        <p:scale>
          <a:sx n="74" d="100"/>
          <a:sy n="74" d="100"/>
        </p:scale>
        <p:origin x="184" y="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1D411-D162-4184-A4E2-4275528B32B2}" type="doc">
      <dgm:prSet loTypeId="urn:microsoft.com/office/officeart/2005/8/layout/arrow2" loCatId="process" qsTypeId="urn:microsoft.com/office/officeart/2005/8/quickstyle/3d5" qsCatId="3D" csTypeId="urn:microsoft.com/office/officeart/2005/8/colors/colorful4" csCatId="colorful" phldr="1"/>
      <dgm:spPr/>
      <dgm:t>
        <a:bodyPr/>
        <a:lstStyle/>
        <a:p>
          <a:endParaRPr lang="es-ES"/>
        </a:p>
      </dgm:t>
    </dgm:pt>
    <dgm:pt modelId="{1C799CFF-5759-4B5F-8027-50C3F8BF8B94}">
      <dgm:prSet phldrT="[Texto]"/>
      <dgm:spPr/>
      <dgm:t>
        <a:bodyPr/>
        <a:lstStyle/>
        <a:p>
          <a:pPr algn="ctr"/>
          <a:r>
            <a:rPr lang="es-ES" dirty="0" smtClean="0"/>
            <a:t>Las doce virtudes de un buen maestro según La Salle (Collection de plusieurs traités et le guide des écoles chrétiennes).</a:t>
          </a:r>
          <a:endParaRPr lang="es-ES" dirty="0"/>
        </a:p>
      </dgm:t>
    </dgm:pt>
    <dgm:pt modelId="{CBBECC85-EBB3-435E-80AE-8EF80C842EF0}" type="parTrans" cxnId="{B8599A9E-6FDF-4A92-BA75-60C954911EC5}">
      <dgm:prSet/>
      <dgm:spPr/>
      <dgm:t>
        <a:bodyPr/>
        <a:lstStyle/>
        <a:p>
          <a:endParaRPr lang="es-ES"/>
        </a:p>
      </dgm:t>
    </dgm:pt>
    <dgm:pt modelId="{779D53A6-28BD-447D-81F0-87982BD0D34F}" type="sibTrans" cxnId="{B8599A9E-6FDF-4A92-BA75-60C954911EC5}">
      <dgm:prSet/>
      <dgm:spPr/>
      <dgm:t>
        <a:bodyPr/>
        <a:lstStyle/>
        <a:p>
          <a:endParaRPr lang="es-ES"/>
        </a:p>
      </dgm:t>
    </dgm:pt>
    <dgm:pt modelId="{0CCF24C2-C797-42A4-8C86-B64A7006DFB1}">
      <dgm:prSet phldrT="[Texto]"/>
      <dgm:spPr/>
      <dgm:t>
        <a:bodyPr/>
        <a:lstStyle/>
        <a:p>
          <a:pPr algn="ctr"/>
          <a:r>
            <a:rPr lang="es-ES" dirty="0" smtClean="0"/>
            <a:t>Explication des douze vertus d'un bon maître selon le Frère Supérieur Général </a:t>
          </a:r>
          <a:r>
            <a:rPr lang="es-ES" dirty="0" err="1" smtClean="0"/>
            <a:t>Agathon</a:t>
          </a:r>
          <a:r>
            <a:rPr lang="es-ES" dirty="0" smtClean="0"/>
            <a:t> (Joseph </a:t>
          </a:r>
          <a:r>
            <a:rPr lang="es-ES" dirty="0" err="1" smtClean="0"/>
            <a:t>Gonlieu</a:t>
          </a:r>
          <a:r>
            <a:rPr lang="es-ES" dirty="0" smtClean="0"/>
            <a:t>).</a:t>
          </a:r>
          <a:endParaRPr lang="es-ES" dirty="0"/>
        </a:p>
      </dgm:t>
    </dgm:pt>
    <dgm:pt modelId="{28816883-6CF3-41F3-BF9E-AE5B9FE45BD1}" type="parTrans" cxnId="{9F6F4298-CCA9-4953-878B-939E1EFBCA18}">
      <dgm:prSet/>
      <dgm:spPr/>
      <dgm:t>
        <a:bodyPr/>
        <a:lstStyle/>
        <a:p>
          <a:endParaRPr lang="es-ES"/>
        </a:p>
      </dgm:t>
    </dgm:pt>
    <dgm:pt modelId="{8A1A67C4-38ED-45E5-A6F3-34A6FA4386C1}" type="sibTrans" cxnId="{9F6F4298-CCA9-4953-878B-939E1EFBCA18}">
      <dgm:prSet/>
      <dgm:spPr/>
      <dgm:t>
        <a:bodyPr/>
        <a:lstStyle/>
        <a:p>
          <a:endParaRPr lang="es-ES"/>
        </a:p>
      </dgm:t>
    </dgm:pt>
    <dgm:pt modelId="{BCA5BF7E-3530-42A8-9AB8-56BED1C8A430}">
      <dgm:prSet phldrT="[Texto]"/>
      <dgm:spPr/>
      <dgm:t>
        <a:bodyPr/>
        <a:lstStyle/>
        <a:p>
          <a:pPr algn="ctr"/>
          <a:r>
            <a:rPr lang="es-ES" dirty="0" smtClean="0"/>
            <a:t>Définitions de la vertu, de la valeur et de leurs différences.</a:t>
          </a:r>
          <a:endParaRPr lang="es-ES" dirty="0"/>
        </a:p>
      </dgm:t>
    </dgm:pt>
    <dgm:pt modelId="{8F7141D6-88C2-404E-9D22-A4D11C4ADD78}" type="parTrans" cxnId="{C9431460-AF18-4149-9806-6A38FB016EEB}">
      <dgm:prSet/>
      <dgm:spPr/>
      <dgm:t>
        <a:bodyPr/>
        <a:lstStyle/>
        <a:p>
          <a:endParaRPr lang="es-ES"/>
        </a:p>
      </dgm:t>
    </dgm:pt>
    <dgm:pt modelId="{7F495B68-C850-4E51-96B1-E78194875452}" type="sibTrans" cxnId="{C9431460-AF18-4149-9806-6A38FB016EEB}">
      <dgm:prSet/>
      <dgm:spPr/>
      <dgm:t>
        <a:bodyPr/>
        <a:lstStyle/>
        <a:p>
          <a:endParaRPr lang="es-ES"/>
        </a:p>
      </dgm:t>
    </dgm:pt>
    <dgm:pt modelId="{7FEEE805-94FF-4C5E-B5F8-2EA5A3E8399D}">
      <dgm:prSet/>
      <dgm:spPr/>
      <dgm:t>
        <a:bodyPr/>
        <a:lstStyle/>
        <a:p>
          <a:pPr algn="ctr"/>
          <a:r>
            <a:rPr lang="es-ES" dirty="0" smtClean="0"/>
            <a:t>Idées centrales de l'Exhortation apostolique </a:t>
          </a:r>
          <a:r>
            <a:rPr lang="es-ES" dirty="0" err="1" smtClean="0"/>
            <a:t>Amoris Laetitia</a:t>
          </a:r>
          <a:r>
            <a:rPr lang="es-ES" dirty="0" smtClean="0"/>
            <a:t> "La joie de l'amour" du Saint Père François</a:t>
          </a:r>
          <a:endParaRPr lang="es-ES" dirty="0"/>
        </a:p>
      </dgm:t>
    </dgm:pt>
    <dgm:pt modelId="{0CADEDE0-E2DB-4F83-8687-C61E953B5FFD}" type="parTrans" cxnId="{BD1DEF43-1753-426C-A56A-64BBB1C43176}">
      <dgm:prSet/>
      <dgm:spPr/>
      <dgm:t>
        <a:bodyPr/>
        <a:lstStyle/>
        <a:p>
          <a:endParaRPr lang="es-ES"/>
        </a:p>
      </dgm:t>
    </dgm:pt>
    <dgm:pt modelId="{5A422698-8957-450B-97C6-2F45651E3C2E}" type="sibTrans" cxnId="{BD1DEF43-1753-426C-A56A-64BBB1C43176}">
      <dgm:prSet/>
      <dgm:spPr/>
      <dgm:t>
        <a:bodyPr/>
        <a:lstStyle/>
        <a:p>
          <a:endParaRPr lang="es-ES"/>
        </a:p>
      </dgm:t>
    </dgm:pt>
    <dgm:pt modelId="{3B7944DB-A971-4701-8ECA-B5B7225DB16E}" type="pres">
      <dgm:prSet presAssocID="{01B1D411-D162-4184-A4E2-4275528B32B2}" presName="arrowDiagram" presStyleCnt="0">
        <dgm:presLayoutVars>
          <dgm:chMax val="5"/>
          <dgm:dir/>
          <dgm:resizeHandles val="exact"/>
        </dgm:presLayoutVars>
      </dgm:prSet>
      <dgm:spPr/>
      <dgm:t>
        <a:bodyPr/>
        <a:lstStyle/>
        <a:p>
          <a:endParaRPr lang="es-ES"/>
        </a:p>
      </dgm:t>
    </dgm:pt>
    <dgm:pt modelId="{7FD7D3FC-4135-404F-8F8C-56D492C7697C}" type="pres">
      <dgm:prSet presAssocID="{01B1D411-D162-4184-A4E2-4275528B32B2}" presName="arrow" presStyleLbl="bgShp" presStyleIdx="0" presStyleCnt="1" custLinFactNeighborX="-101"/>
      <dgm:spPr/>
    </dgm:pt>
    <dgm:pt modelId="{F63B51B3-2B99-4123-8DA1-819EE516BC63}" type="pres">
      <dgm:prSet presAssocID="{01B1D411-D162-4184-A4E2-4275528B32B2}" presName="arrowDiagram4" presStyleCnt="0"/>
      <dgm:spPr/>
    </dgm:pt>
    <dgm:pt modelId="{44BA5FFF-1D62-48B0-9367-0B4C4EE7CEB8}" type="pres">
      <dgm:prSet presAssocID="{1C799CFF-5759-4B5F-8027-50C3F8BF8B94}" presName="bullet4a" presStyleLbl="node1" presStyleIdx="0" presStyleCnt="4"/>
      <dgm:spPr/>
    </dgm:pt>
    <dgm:pt modelId="{3AC89162-8983-4A18-8568-3D6DA04F60AA}" type="pres">
      <dgm:prSet presAssocID="{1C799CFF-5759-4B5F-8027-50C3F8BF8B94}" presName="textBox4a" presStyleLbl="revTx" presStyleIdx="0" presStyleCnt="4">
        <dgm:presLayoutVars>
          <dgm:bulletEnabled val="1"/>
        </dgm:presLayoutVars>
      </dgm:prSet>
      <dgm:spPr/>
      <dgm:t>
        <a:bodyPr/>
        <a:lstStyle/>
        <a:p>
          <a:endParaRPr lang="es-ES"/>
        </a:p>
      </dgm:t>
    </dgm:pt>
    <dgm:pt modelId="{E914AE24-37DA-4BA4-B4AE-D01AA534F007}" type="pres">
      <dgm:prSet presAssocID="{0CCF24C2-C797-42A4-8C86-B64A7006DFB1}" presName="bullet4b" presStyleLbl="node1" presStyleIdx="1" presStyleCnt="4"/>
      <dgm:spPr/>
    </dgm:pt>
    <dgm:pt modelId="{95D6B794-AC99-49E0-A640-2F578A8F8AA9}" type="pres">
      <dgm:prSet presAssocID="{0CCF24C2-C797-42A4-8C86-B64A7006DFB1}" presName="textBox4b" presStyleLbl="revTx" presStyleIdx="1" presStyleCnt="4">
        <dgm:presLayoutVars>
          <dgm:bulletEnabled val="1"/>
        </dgm:presLayoutVars>
      </dgm:prSet>
      <dgm:spPr/>
      <dgm:t>
        <a:bodyPr/>
        <a:lstStyle/>
        <a:p>
          <a:endParaRPr lang="es-ES"/>
        </a:p>
      </dgm:t>
    </dgm:pt>
    <dgm:pt modelId="{6568C572-6AAE-4530-882E-C5C4F3F07836}" type="pres">
      <dgm:prSet presAssocID="{BCA5BF7E-3530-42A8-9AB8-56BED1C8A430}" presName="bullet4c" presStyleLbl="node1" presStyleIdx="2" presStyleCnt="4"/>
      <dgm:spPr/>
    </dgm:pt>
    <dgm:pt modelId="{FF3C5AEC-26F2-4C4E-BF1B-6C404EBC37D6}" type="pres">
      <dgm:prSet presAssocID="{BCA5BF7E-3530-42A8-9AB8-56BED1C8A430}" presName="textBox4c" presStyleLbl="revTx" presStyleIdx="2" presStyleCnt="4">
        <dgm:presLayoutVars>
          <dgm:bulletEnabled val="1"/>
        </dgm:presLayoutVars>
      </dgm:prSet>
      <dgm:spPr/>
      <dgm:t>
        <a:bodyPr/>
        <a:lstStyle/>
        <a:p>
          <a:endParaRPr lang="es-ES"/>
        </a:p>
      </dgm:t>
    </dgm:pt>
    <dgm:pt modelId="{8D2B9A9A-58CE-4FDC-9607-7DAF5AA45E20}" type="pres">
      <dgm:prSet presAssocID="{7FEEE805-94FF-4C5E-B5F8-2EA5A3E8399D}" presName="bullet4d" presStyleLbl="node1" presStyleIdx="3" presStyleCnt="4"/>
      <dgm:spPr/>
    </dgm:pt>
    <dgm:pt modelId="{C831C81D-FB04-4384-BA71-2DEA86FD5BD5}" type="pres">
      <dgm:prSet presAssocID="{7FEEE805-94FF-4C5E-B5F8-2EA5A3E8399D}" presName="textBox4d" presStyleLbl="revTx" presStyleIdx="3" presStyleCnt="4">
        <dgm:presLayoutVars>
          <dgm:bulletEnabled val="1"/>
        </dgm:presLayoutVars>
      </dgm:prSet>
      <dgm:spPr/>
      <dgm:t>
        <a:bodyPr/>
        <a:lstStyle/>
        <a:p>
          <a:endParaRPr lang="es-ES"/>
        </a:p>
      </dgm:t>
    </dgm:pt>
  </dgm:ptLst>
  <dgm:cxnLst>
    <dgm:cxn modelId="{8BB7D4E6-51FE-43FE-B1A4-A0C84BE3FC2B}" type="presOf" srcId="{0CCF24C2-C797-42A4-8C86-B64A7006DFB1}" destId="{95D6B794-AC99-49E0-A640-2F578A8F8AA9}" srcOrd="0" destOrd="0" presId="urn:microsoft.com/office/officeart/2005/8/layout/arrow2"/>
    <dgm:cxn modelId="{82DC6AB1-1809-4AF6-B75C-124E108519F9}" type="presOf" srcId="{7FEEE805-94FF-4C5E-B5F8-2EA5A3E8399D}" destId="{C831C81D-FB04-4384-BA71-2DEA86FD5BD5}" srcOrd="0" destOrd="0" presId="urn:microsoft.com/office/officeart/2005/8/layout/arrow2"/>
    <dgm:cxn modelId="{9F6F4298-CCA9-4953-878B-939E1EFBCA18}" srcId="{01B1D411-D162-4184-A4E2-4275528B32B2}" destId="{0CCF24C2-C797-42A4-8C86-B64A7006DFB1}" srcOrd="1" destOrd="0" parTransId="{28816883-6CF3-41F3-BF9E-AE5B9FE45BD1}" sibTransId="{8A1A67C4-38ED-45E5-A6F3-34A6FA4386C1}"/>
    <dgm:cxn modelId="{C9431460-AF18-4149-9806-6A38FB016EEB}" srcId="{01B1D411-D162-4184-A4E2-4275528B32B2}" destId="{BCA5BF7E-3530-42A8-9AB8-56BED1C8A430}" srcOrd="2" destOrd="0" parTransId="{8F7141D6-88C2-404E-9D22-A4D11C4ADD78}" sibTransId="{7F495B68-C850-4E51-96B1-E78194875452}"/>
    <dgm:cxn modelId="{CBF54BAE-9063-4FF7-A6C8-8B823164EE90}" type="presOf" srcId="{1C799CFF-5759-4B5F-8027-50C3F8BF8B94}" destId="{3AC89162-8983-4A18-8568-3D6DA04F60AA}" srcOrd="0" destOrd="0" presId="urn:microsoft.com/office/officeart/2005/8/layout/arrow2"/>
    <dgm:cxn modelId="{BD1DEF43-1753-426C-A56A-64BBB1C43176}" srcId="{01B1D411-D162-4184-A4E2-4275528B32B2}" destId="{7FEEE805-94FF-4C5E-B5F8-2EA5A3E8399D}" srcOrd="3" destOrd="0" parTransId="{0CADEDE0-E2DB-4F83-8687-C61E953B5FFD}" sibTransId="{5A422698-8957-450B-97C6-2F45651E3C2E}"/>
    <dgm:cxn modelId="{B8599A9E-6FDF-4A92-BA75-60C954911EC5}" srcId="{01B1D411-D162-4184-A4E2-4275528B32B2}" destId="{1C799CFF-5759-4B5F-8027-50C3F8BF8B94}" srcOrd="0" destOrd="0" parTransId="{CBBECC85-EBB3-435E-80AE-8EF80C842EF0}" sibTransId="{779D53A6-28BD-447D-81F0-87982BD0D34F}"/>
    <dgm:cxn modelId="{F99C5783-7370-4606-B9C0-A7F0D8F16F68}" type="presOf" srcId="{BCA5BF7E-3530-42A8-9AB8-56BED1C8A430}" destId="{FF3C5AEC-26F2-4C4E-BF1B-6C404EBC37D6}" srcOrd="0" destOrd="0" presId="urn:microsoft.com/office/officeart/2005/8/layout/arrow2"/>
    <dgm:cxn modelId="{DF0A51BB-7EF5-41AB-BDCE-53CB6486D085}" type="presOf" srcId="{01B1D411-D162-4184-A4E2-4275528B32B2}" destId="{3B7944DB-A971-4701-8ECA-B5B7225DB16E}" srcOrd="0" destOrd="0" presId="urn:microsoft.com/office/officeart/2005/8/layout/arrow2"/>
    <dgm:cxn modelId="{86EDD3DE-9EC6-462D-81FC-F37F63475EC1}" type="presParOf" srcId="{3B7944DB-A971-4701-8ECA-B5B7225DB16E}" destId="{7FD7D3FC-4135-404F-8F8C-56D492C7697C}" srcOrd="0" destOrd="0" presId="urn:microsoft.com/office/officeart/2005/8/layout/arrow2"/>
    <dgm:cxn modelId="{6F47D677-60CD-4308-AFBB-547CA09B6153}" type="presParOf" srcId="{3B7944DB-A971-4701-8ECA-B5B7225DB16E}" destId="{F63B51B3-2B99-4123-8DA1-819EE516BC63}" srcOrd="1" destOrd="0" presId="urn:microsoft.com/office/officeart/2005/8/layout/arrow2"/>
    <dgm:cxn modelId="{1599BE59-5FF0-43DE-8743-1447188EFE9E}" type="presParOf" srcId="{F63B51B3-2B99-4123-8DA1-819EE516BC63}" destId="{44BA5FFF-1D62-48B0-9367-0B4C4EE7CEB8}" srcOrd="0" destOrd="0" presId="urn:microsoft.com/office/officeart/2005/8/layout/arrow2"/>
    <dgm:cxn modelId="{DF9C139C-8543-43B0-BAF0-090FEF31F5DC}" type="presParOf" srcId="{F63B51B3-2B99-4123-8DA1-819EE516BC63}" destId="{3AC89162-8983-4A18-8568-3D6DA04F60AA}" srcOrd="1" destOrd="0" presId="urn:microsoft.com/office/officeart/2005/8/layout/arrow2"/>
    <dgm:cxn modelId="{B6FF0786-8994-45D9-BE06-92A60E6624F5}" type="presParOf" srcId="{F63B51B3-2B99-4123-8DA1-819EE516BC63}" destId="{E914AE24-37DA-4BA4-B4AE-D01AA534F007}" srcOrd="2" destOrd="0" presId="urn:microsoft.com/office/officeart/2005/8/layout/arrow2"/>
    <dgm:cxn modelId="{E7641B5D-F5EF-4232-A690-3FAD48CF1ABB}" type="presParOf" srcId="{F63B51B3-2B99-4123-8DA1-819EE516BC63}" destId="{95D6B794-AC99-49E0-A640-2F578A8F8AA9}" srcOrd="3" destOrd="0" presId="urn:microsoft.com/office/officeart/2005/8/layout/arrow2"/>
    <dgm:cxn modelId="{B13A0DFF-A949-45F7-AAFE-5A20658BF501}" type="presParOf" srcId="{F63B51B3-2B99-4123-8DA1-819EE516BC63}" destId="{6568C572-6AAE-4530-882E-C5C4F3F07836}" srcOrd="4" destOrd="0" presId="urn:microsoft.com/office/officeart/2005/8/layout/arrow2"/>
    <dgm:cxn modelId="{755FB8FC-1BC5-407E-8979-A5BDBD79A4DE}" type="presParOf" srcId="{F63B51B3-2B99-4123-8DA1-819EE516BC63}" destId="{FF3C5AEC-26F2-4C4E-BF1B-6C404EBC37D6}" srcOrd="5" destOrd="0" presId="urn:microsoft.com/office/officeart/2005/8/layout/arrow2"/>
    <dgm:cxn modelId="{AE9C28FE-E0E3-4319-A392-93CB033F3880}" type="presParOf" srcId="{F63B51B3-2B99-4123-8DA1-819EE516BC63}" destId="{8D2B9A9A-58CE-4FDC-9607-7DAF5AA45E20}" srcOrd="6" destOrd="0" presId="urn:microsoft.com/office/officeart/2005/8/layout/arrow2"/>
    <dgm:cxn modelId="{77EDB084-B4FB-46F6-9FEB-B2D3FF6955FB}" type="presParOf" srcId="{F63B51B3-2B99-4123-8DA1-819EE516BC63}" destId="{C831C81D-FB04-4384-BA71-2DEA86FD5BD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1D411-D162-4184-A4E2-4275528B32B2}" type="doc">
      <dgm:prSet loTypeId="urn:microsoft.com/office/officeart/2005/8/layout/arrow2" loCatId="process" qsTypeId="urn:microsoft.com/office/officeart/2005/8/quickstyle/3d5" qsCatId="3D" csTypeId="urn:microsoft.com/office/officeart/2005/8/colors/colorful4" csCatId="colorful" phldr="1"/>
      <dgm:spPr/>
      <dgm:t>
        <a:bodyPr/>
        <a:lstStyle/>
        <a:p>
          <a:endParaRPr lang="es-ES"/>
        </a:p>
      </dgm:t>
    </dgm:pt>
    <dgm:pt modelId="{1C799CFF-5759-4B5F-8027-50C3F8BF8B94}">
      <dgm:prSet phldrT="[Texto]"/>
      <dgm:spPr/>
      <dgm:t>
        <a:bodyPr/>
        <a:lstStyle/>
        <a:p>
          <a:pPr algn="ctr"/>
          <a:r>
            <a:rPr lang="es-ES" dirty="0" smtClean="0"/>
            <a:t>Congrès international de la famille 1958 Pape Pie XII</a:t>
          </a:r>
          <a:endParaRPr lang="es-ES" dirty="0"/>
        </a:p>
      </dgm:t>
    </dgm:pt>
    <dgm:pt modelId="{CBBECC85-EBB3-435E-80AE-8EF80C842EF0}" type="parTrans" cxnId="{B8599A9E-6FDF-4A92-BA75-60C954911EC5}">
      <dgm:prSet/>
      <dgm:spPr/>
      <dgm:t>
        <a:bodyPr/>
        <a:lstStyle/>
        <a:p>
          <a:endParaRPr lang="es-ES"/>
        </a:p>
      </dgm:t>
    </dgm:pt>
    <dgm:pt modelId="{779D53A6-28BD-447D-81F0-87982BD0D34F}" type="sibTrans" cxnId="{B8599A9E-6FDF-4A92-BA75-60C954911EC5}">
      <dgm:prSet/>
      <dgm:spPr/>
      <dgm:t>
        <a:bodyPr/>
        <a:lstStyle/>
        <a:p>
          <a:endParaRPr lang="es-ES"/>
        </a:p>
      </dgm:t>
    </dgm:pt>
    <dgm:pt modelId="{0CCF24C2-C797-42A4-8C86-B64A7006DFB1}">
      <dgm:prSet phldrT="[Texto]"/>
      <dgm:spPr/>
      <dgm:t>
        <a:bodyPr/>
        <a:lstStyle/>
        <a:p>
          <a:pPr algn="ctr"/>
          <a:r>
            <a:rPr lang="es-ES" dirty="0" smtClean="0"/>
            <a:t>Synode sur la famille 1980</a:t>
          </a:r>
        </a:p>
        <a:p>
          <a:pPr algn="ctr"/>
          <a:r>
            <a:rPr lang="es-ES" dirty="0" smtClean="0"/>
            <a:t>Saint Jean Paul II</a:t>
          </a:r>
          <a:endParaRPr lang="es-ES" dirty="0"/>
        </a:p>
      </dgm:t>
    </dgm:pt>
    <dgm:pt modelId="{28816883-6CF3-41F3-BF9E-AE5B9FE45BD1}" type="parTrans" cxnId="{9F6F4298-CCA9-4953-878B-939E1EFBCA18}">
      <dgm:prSet/>
      <dgm:spPr/>
      <dgm:t>
        <a:bodyPr/>
        <a:lstStyle/>
        <a:p>
          <a:endParaRPr lang="es-ES"/>
        </a:p>
      </dgm:t>
    </dgm:pt>
    <dgm:pt modelId="{8A1A67C4-38ED-45E5-A6F3-34A6FA4386C1}" type="sibTrans" cxnId="{9F6F4298-CCA9-4953-878B-939E1EFBCA18}">
      <dgm:prSet/>
      <dgm:spPr/>
      <dgm:t>
        <a:bodyPr/>
        <a:lstStyle/>
        <a:p>
          <a:endParaRPr lang="es-ES"/>
        </a:p>
      </dgm:t>
    </dgm:pt>
    <dgm:pt modelId="{BCA5BF7E-3530-42A8-9AB8-56BED1C8A430}">
      <dgm:prSet phldrT="[Texto]"/>
      <dgm:spPr/>
      <dgm:t>
        <a:bodyPr/>
        <a:lstStyle/>
        <a:p>
          <a:pPr algn="ctr"/>
          <a:r>
            <a:rPr lang="es-ES" dirty="0" smtClean="0"/>
            <a:t>Exhortation </a:t>
          </a:r>
          <a:r>
            <a:rPr lang="es-ES" dirty="0" err="1" smtClean="0"/>
            <a:t>aspotolique Familiaris Consortio</a:t>
          </a:r>
          <a:r>
            <a:rPr lang="es-ES" dirty="0" smtClean="0"/>
            <a:t> 1981 par le Saint-Père Jean-Paul II</a:t>
          </a:r>
          <a:endParaRPr lang="es-ES" dirty="0"/>
        </a:p>
      </dgm:t>
    </dgm:pt>
    <dgm:pt modelId="{8F7141D6-88C2-404E-9D22-A4D11C4ADD78}" type="parTrans" cxnId="{C9431460-AF18-4149-9806-6A38FB016EEB}">
      <dgm:prSet/>
      <dgm:spPr/>
      <dgm:t>
        <a:bodyPr/>
        <a:lstStyle/>
        <a:p>
          <a:endParaRPr lang="es-ES"/>
        </a:p>
      </dgm:t>
    </dgm:pt>
    <dgm:pt modelId="{7F495B68-C850-4E51-96B1-E78194875452}" type="sibTrans" cxnId="{C9431460-AF18-4149-9806-6A38FB016EEB}">
      <dgm:prSet/>
      <dgm:spPr/>
      <dgm:t>
        <a:bodyPr/>
        <a:lstStyle/>
        <a:p>
          <a:endParaRPr lang="es-ES"/>
        </a:p>
      </dgm:t>
    </dgm:pt>
    <dgm:pt modelId="{7FEEE805-94FF-4C5E-B5F8-2EA5A3E8399D}">
      <dgm:prSet/>
      <dgm:spPr/>
      <dgm:t>
        <a:bodyPr/>
        <a:lstStyle/>
        <a:p>
          <a:pPr algn="ctr"/>
          <a:r>
            <a:rPr lang="es-ES" dirty="0" smtClean="0"/>
            <a:t>Travail et réflexion en groupes de 10, sur les 12 vertus qui doivent prévaloir dans nos foyers.</a:t>
          </a:r>
          <a:endParaRPr lang="es-ES" dirty="0"/>
        </a:p>
      </dgm:t>
    </dgm:pt>
    <dgm:pt modelId="{0CADEDE0-E2DB-4F83-8687-C61E953B5FFD}" type="parTrans" cxnId="{BD1DEF43-1753-426C-A56A-64BBB1C43176}">
      <dgm:prSet/>
      <dgm:spPr/>
      <dgm:t>
        <a:bodyPr/>
        <a:lstStyle/>
        <a:p>
          <a:endParaRPr lang="es-ES"/>
        </a:p>
      </dgm:t>
    </dgm:pt>
    <dgm:pt modelId="{5A422698-8957-450B-97C6-2F45651E3C2E}" type="sibTrans" cxnId="{BD1DEF43-1753-426C-A56A-64BBB1C43176}">
      <dgm:prSet/>
      <dgm:spPr/>
      <dgm:t>
        <a:bodyPr/>
        <a:lstStyle/>
        <a:p>
          <a:endParaRPr lang="es-ES"/>
        </a:p>
      </dgm:t>
    </dgm:pt>
    <dgm:pt modelId="{0FC886F7-FB6F-4033-A7D1-B37D9051483D}">
      <dgm:prSet/>
      <dgm:spPr/>
      <dgm:t>
        <a:bodyPr/>
        <a:lstStyle/>
        <a:p>
          <a:pPr algn="ctr"/>
          <a:r>
            <a:rPr lang="es-ES" dirty="0" smtClean="0"/>
            <a:t>Présentation en plénière des 12 vertus d'un bon père et d'une bonne mère.</a:t>
          </a:r>
          <a:endParaRPr lang="es-ES" dirty="0"/>
        </a:p>
      </dgm:t>
    </dgm:pt>
    <dgm:pt modelId="{D88ACF09-D52D-4053-B5F4-9AEEF983BDF1}" type="parTrans" cxnId="{E9BE3621-4221-4DD9-8B7F-EAAD2A7EF00A}">
      <dgm:prSet/>
      <dgm:spPr/>
      <dgm:t>
        <a:bodyPr/>
        <a:lstStyle/>
        <a:p>
          <a:endParaRPr lang="es-ES"/>
        </a:p>
      </dgm:t>
    </dgm:pt>
    <dgm:pt modelId="{84C51630-54B5-41DC-82C4-896840BB6D29}" type="sibTrans" cxnId="{E9BE3621-4221-4DD9-8B7F-EAAD2A7EF00A}">
      <dgm:prSet/>
      <dgm:spPr/>
      <dgm:t>
        <a:bodyPr/>
        <a:lstStyle/>
        <a:p>
          <a:endParaRPr lang="es-ES"/>
        </a:p>
      </dgm:t>
    </dgm:pt>
    <dgm:pt modelId="{AAE16764-D4CD-4BD8-8A30-587975F14622}">
      <dgm:prSet phldrT="[Texto]"/>
      <dgm:spPr/>
      <dgm:t>
        <a:bodyPr/>
        <a:lstStyle/>
        <a:p>
          <a:endParaRPr lang="es-ES"/>
        </a:p>
      </dgm:t>
    </dgm:pt>
    <dgm:pt modelId="{4CE300BA-5AE0-405B-9E9A-7D03662E2E45}" type="parTrans" cxnId="{AAE62D6B-03D1-445D-8518-5569889C3948}">
      <dgm:prSet/>
      <dgm:spPr/>
      <dgm:t>
        <a:bodyPr/>
        <a:lstStyle/>
        <a:p>
          <a:endParaRPr lang="es-ES"/>
        </a:p>
      </dgm:t>
    </dgm:pt>
    <dgm:pt modelId="{BC79B942-F2B1-47CC-A34D-27B30AE2EEFA}" type="sibTrans" cxnId="{AAE62D6B-03D1-445D-8518-5569889C3948}">
      <dgm:prSet/>
      <dgm:spPr/>
      <dgm:t>
        <a:bodyPr/>
        <a:lstStyle/>
        <a:p>
          <a:endParaRPr lang="es-ES"/>
        </a:p>
      </dgm:t>
    </dgm:pt>
    <dgm:pt modelId="{3B7944DB-A971-4701-8ECA-B5B7225DB16E}" type="pres">
      <dgm:prSet presAssocID="{01B1D411-D162-4184-A4E2-4275528B32B2}" presName="arrowDiagram" presStyleCnt="0">
        <dgm:presLayoutVars>
          <dgm:chMax val="5"/>
          <dgm:dir/>
          <dgm:resizeHandles val="exact"/>
        </dgm:presLayoutVars>
      </dgm:prSet>
      <dgm:spPr/>
      <dgm:t>
        <a:bodyPr/>
        <a:lstStyle/>
        <a:p>
          <a:endParaRPr lang="es-ES"/>
        </a:p>
      </dgm:t>
    </dgm:pt>
    <dgm:pt modelId="{7FD7D3FC-4135-404F-8F8C-56D492C7697C}" type="pres">
      <dgm:prSet presAssocID="{01B1D411-D162-4184-A4E2-4275528B32B2}" presName="arrow" presStyleLbl="bgShp" presStyleIdx="0" presStyleCnt="1" custLinFactNeighborX="-101"/>
      <dgm:spPr/>
    </dgm:pt>
    <dgm:pt modelId="{138184EE-EA0C-402D-BDC3-B980B69758CB}" type="pres">
      <dgm:prSet presAssocID="{01B1D411-D162-4184-A4E2-4275528B32B2}" presName="arrowDiagram5" presStyleCnt="0"/>
      <dgm:spPr/>
    </dgm:pt>
    <dgm:pt modelId="{2E877003-CD51-48D7-85D6-55BA89EEE673}" type="pres">
      <dgm:prSet presAssocID="{1C799CFF-5759-4B5F-8027-50C3F8BF8B94}" presName="bullet5a" presStyleLbl="node1" presStyleIdx="0" presStyleCnt="5"/>
      <dgm:spPr/>
    </dgm:pt>
    <dgm:pt modelId="{7A1D1B5F-CE53-4673-8503-4106C9C9CCEF}" type="pres">
      <dgm:prSet presAssocID="{1C799CFF-5759-4B5F-8027-50C3F8BF8B94}" presName="textBox5a" presStyleLbl="revTx" presStyleIdx="0" presStyleCnt="5">
        <dgm:presLayoutVars>
          <dgm:bulletEnabled val="1"/>
        </dgm:presLayoutVars>
      </dgm:prSet>
      <dgm:spPr/>
      <dgm:t>
        <a:bodyPr/>
        <a:lstStyle/>
        <a:p>
          <a:endParaRPr lang="es-ES"/>
        </a:p>
      </dgm:t>
    </dgm:pt>
    <dgm:pt modelId="{4C7ACB38-ECBF-441B-9DDE-33D17F16697E}" type="pres">
      <dgm:prSet presAssocID="{0CCF24C2-C797-42A4-8C86-B64A7006DFB1}" presName="bullet5b" presStyleLbl="node1" presStyleIdx="1" presStyleCnt="5"/>
      <dgm:spPr/>
    </dgm:pt>
    <dgm:pt modelId="{4384B641-9A4B-47F9-9237-DC7D6783B62E}" type="pres">
      <dgm:prSet presAssocID="{0CCF24C2-C797-42A4-8C86-B64A7006DFB1}" presName="textBox5b" presStyleLbl="revTx" presStyleIdx="1" presStyleCnt="5">
        <dgm:presLayoutVars>
          <dgm:bulletEnabled val="1"/>
        </dgm:presLayoutVars>
      </dgm:prSet>
      <dgm:spPr/>
      <dgm:t>
        <a:bodyPr/>
        <a:lstStyle/>
        <a:p>
          <a:endParaRPr lang="es-ES"/>
        </a:p>
      </dgm:t>
    </dgm:pt>
    <dgm:pt modelId="{CEF87E0E-DCC3-4DD2-BC18-B6E3904C7185}" type="pres">
      <dgm:prSet presAssocID="{BCA5BF7E-3530-42A8-9AB8-56BED1C8A430}" presName="bullet5c" presStyleLbl="node1" presStyleIdx="2" presStyleCnt="5"/>
      <dgm:spPr/>
    </dgm:pt>
    <dgm:pt modelId="{186014AE-71B8-40D6-AC9C-C2A207A58055}" type="pres">
      <dgm:prSet presAssocID="{BCA5BF7E-3530-42A8-9AB8-56BED1C8A430}" presName="textBox5c" presStyleLbl="revTx" presStyleIdx="2" presStyleCnt="5">
        <dgm:presLayoutVars>
          <dgm:bulletEnabled val="1"/>
        </dgm:presLayoutVars>
      </dgm:prSet>
      <dgm:spPr/>
      <dgm:t>
        <a:bodyPr/>
        <a:lstStyle/>
        <a:p>
          <a:endParaRPr lang="es-ES"/>
        </a:p>
      </dgm:t>
    </dgm:pt>
    <dgm:pt modelId="{0A391F31-5B75-4E41-8573-1A18BA7EFB4F}" type="pres">
      <dgm:prSet presAssocID="{7FEEE805-94FF-4C5E-B5F8-2EA5A3E8399D}" presName="bullet5d" presStyleLbl="node1" presStyleIdx="3" presStyleCnt="5"/>
      <dgm:spPr/>
    </dgm:pt>
    <dgm:pt modelId="{F92DC49C-AD70-4307-B3AA-55A07E6735E2}" type="pres">
      <dgm:prSet presAssocID="{7FEEE805-94FF-4C5E-B5F8-2EA5A3E8399D}" presName="textBox5d" presStyleLbl="revTx" presStyleIdx="3" presStyleCnt="5">
        <dgm:presLayoutVars>
          <dgm:bulletEnabled val="1"/>
        </dgm:presLayoutVars>
      </dgm:prSet>
      <dgm:spPr/>
      <dgm:t>
        <a:bodyPr/>
        <a:lstStyle/>
        <a:p>
          <a:endParaRPr lang="es-ES"/>
        </a:p>
      </dgm:t>
    </dgm:pt>
    <dgm:pt modelId="{D4E9976D-67AC-4DAA-9C8F-CD7BD3A6A165}" type="pres">
      <dgm:prSet presAssocID="{0FC886F7-FB6F-4033-A7D1-B37D9051483D}" presName="bullet5e" presStyleLbl="node1" presStyleIdx="4" presStyleCnt="5"/>
      <dgm:spPr/>
    </dgm:pt>
    <dgm:pt modelId="{D6EA6FEB-FF30-47C1-A6D7-478999F899A7}" type="pres">
      <dgm:prSet presAssocID="{0FC886F7-FB6F-4033-A7D1-B37D9051483D}" presName="textBox5e" presStyleLbl="revTx" presStyleIdx="4" presStyleCnt="5">
        <dgm:presLayoutVars>
          <dgm:bulletEnabled val="1"/>
        </dgm:presLayoutVars>
      </dgm:prSet>
      <dgm:spPr/>
      <dgm:t>
        <a:bodyPr/>
        <a:lstStyle/>
        <a:p>
          <a:endParaRPr lang="es-ES"/>
        </a:p>
      </dgm:t>
    </dgm:pt>
  </dgm:ptLst>
  <dgm:cxnLst>
    <dgm:cxn modelId="{9DD75DFA-2AE7-43D2-94A2-8A16050FDB6D}" type="presOf" srcId="{01B1D411-D162-4184-A4E2-4275528B32B2}" destId="{3B7944DB-A971-4701-8ECA-B5B7225DB16E}" srcOrd="0" destOrd="0" presId="urn:microsoft.com/office/officeart/2005/8/layout/arrow2"/>
    <dgm:cxn modelId="{C9431460-AF18-4149-9806-6A38FB016EEB}" srcId="{01B1D411-D162-4184-A4E2-4275528B32B2}" destId="{BCA5BF7E-3530-42A8-9AB8-56BED1C8A430}" srcOrd="2" destOrd="0" parTransId="{8F7141D6-88C2-404E-9D22-A4D11C4ADD78}" sibTransId="{7F495B68-C850-4E51-96B1-E78194875452}"/>
    <dgm:cxn modelId="{80A623D4-5F12-4CE5-9A91-BCE52DE2BF2B}" type="presOf" srcId="{1C799CFF-5759-4B5F-8027-50C3F8BF8B94}" destId="{7A1D1B5F-CE53-4673-8503-4106C9C9CCEF}" srcOrd="0" destOrd="0" presId="urn:microsoft.com/office/officeart/2005/8/layout/arrow2"/>
    <dgm:cxn modelId="{9F6F4298-CCA9-4953-878B-939E1EFBCA18}" srcId="{01B1D411-D162-4184-A4E2-4275528B32B2}" destId="{0CCF24C2-C797-42A4-8C86-B64A7006DFB1}" srcOrd="1" destOrd="0" parTransId="{28816883-6CF3-41F3-BF9E-AE5B9FE45BD1}" sibTransId="{8A1A67C4-38ED-45E5-A6F3-34A6FA4386C1}"/>
    <dgm:cxn modelId="{BD1DEF43-1753-426C-A56A-64BBB1C43176}" srcId="{01B1D411-D162-4184-A4E2-4275528B32B2}" destId="{7FEEE805-94FF-4C5E-B5F8-2EA5A3E8399D}" srcOrd="3" destOrd="0" parTransId="{0CADEDE0-E2DB-4F83-8687-C61E953B5FFD}" sibTransId="{5A422698-8957-450B-97C6-2F45651E3C2E}"/>
    <dgm:cxn modelId="{98968D30-4D1B-4B80-BE33-C99237DC37DA}" type="presOf" srcId="{0CCF24C2-C797-42A4-8C86-B64A7006DFB1}" destId="{4384B641-9A4B-47F9-9237-DC7D6783B62E}" srcOrd="0" destOrd="0" presId="urn:microsoft.com/office/officeart/2005/8/layout/arrow2"/>
    <dgm:cxn modelId="{AAE62D6B-03D1-445D-8518-5569889C3948}" srcId="{01B1D411-D162-4184-A4E2-4275528B32B2}" destId="{AAE16764-D4CD-4BD8-8A30-587975F14622}" srcOrd="5" destOrd="0" parTransId="{4CE300BA-5AE0-405B-9E9A-7D03662E2E45}" sibTransId="{BC79B942-F2B1-47CC-A34D-27B30AE2EEFA}"/>
    <dgm:cxn modelId="{646106A1-3B33-44F6-96AD-A82A2FA0DC13}" type="presOf" srcId="{7FEEE805-94FF-4C5E-B5F8-2EA5A3E8399D}" destId="{F92DC49C-AD70-4307-B3AA-55A07E6735E2}" srcOrd="0" destOrd="0" presId="urn:microsoft.com/office/officeart/2005/8/layout/arrow2"/>
    <dgm:cxn modelId="{20801427-C9F6-4450-9466-0B315E2FEF2B}" type="presOf" srcId="{0FC886F7-FB6F-4033-A7D1-B37D9051483D}" destId="{D6EA6FEB-FF30-47C1-A6D7-478999F899A7}" srcOrd="0" destOrd="0" presId="urn:microsoft.com/office/officeart/2005/8/layout/arrow2"/>
    <dgm:cxn modelId="{22279862-8C71-4154-99B5-AB6C8730632A}" type="presOf" srcId="{BCA5BF7E-3530-42A8-9AB8-56BED1C8A430}" destId="{186014AE-71B8-40D6-AC9C-C2A207A58055}" srcOrd="0" destOrd="0" presId="urn:microsoft.com/office/officeart/2005/8/layout/arrow2"/>
    <dgm:cxn modelId="{B8599A9E-6FDF-4A92-BA75-60C954911EC5}" srcId="{01B1D411-D162-4184-A4E2-4275528B32B2}" destId="{1C799CFF-5759-4B5F-8027-50C3F8BF8B94}" srcOrd="0" destOrd="0" parTransId="{CBBECC85-EBB3-435E-80AE-8EF80C842EF0}" sibTransId="{779D53A6-28BD-447D-81F0-87982BD0D34F}"/>
    <dgm:cxn modelId="{E9BE3621-4221-4DD9-8B7F-EAAD2A7EF00A}" srcId="{01B1D411-D162-4184-A4E2-4275528B32B2}" destId="{0FC886F7-FB6F-4033-A7D1-B37D9051483D}" srcOrd="4" destOrd="0" parTransId="{D88ACF09-D52D-4053-B5F4-9AEEF983BDF1}" sibTransId="{84C51630-54B5-41DC-82C4-896840BB6D29}"/>
    <dgm:cxn modelId="{06143F36-2936-4D1E-9979-1D5B4827CE84}" type="presParOf" srcId="{3B7944DB-A971-4701-8ECA-B5B7225DB16E}" destId="{7FD7D3FC-4135-404F-8F8C-56D492C7697C}" srcOrd="0" destOrd="0" presId="urn:microsoft.com/office/officeart/2005/8/layout/arrow2"/>
    <dgm:cxn modelId="{F877C496-5A49-4E00-8A2B-DAA135E32DA0}" type="presParOf" srcId="{3B7944DB-A971-4701-8ECA-B5B7225DB16E}" destId="{138184EE-EA0C-402D-BDC3-B980B69758CB}" srcOrd="1" destOrd="0" presId="urn:microsoft.com/office/officeart/2005/8/layout/arrow2"/>
    <dgm:cxn modelId="{6404CD1C-FCA1-4ADD-AFDE-D853FE65C569}" type="presParOf" srcId="{138184EE-EA0C-402D-BDC3-B980B69758CB}" destId="{2E877003-CD51-48D7-85D6-55BA89EEE673}" srcOrd="0" destOrd="0" presId="urn:microsoft.com/office/officeart/2005/8/layout/arrow2"/>
    <dgm:cxn modelId="{44C3BDE3-3424-474E-A2EB-F5C000308E60}" type="presParOf" srcId="{138184EE-EA0C-402D-BDC3-B980B69758CB}" destId="{7A1D1B5F-CE53-4673-8503-4106C9C9CCEF}" srcOrd="1" destOrd="0" presId="urn:microsoft.com/office/officeart/2005/8/layout/arrow2"/>
    <dgm:cxn modelId="{BE464A1B-FD3E-4AA3-8FA2-25250341F4E8}" type="presParOf" srcId="{138184EE-EA0C-402D-BDC3-B980B69758CB}" destId="{4C7ACB38-ECBF-441B-9DDE-33D17F16697E}" srcOrd="2" destOrd="0" presId="urn:microsoft.com/office/officeart/2005/8/layout/arrow2"/>
    <dgm:cxn modelId="{5A0EF8DF-9EE1-4711-854A-BE7A715F6885}" type="presParOf" srcId="{138184EE-EA0C-402D-BDC3-B980B69758CB}" destId="{4384B641-9A4B-47F9-9237-DC7D6783B62E}" srcOrd="3" destOrd="0" presId="urn:microsoft.com/office/officeart/2005/8/layout/arrow2"/>
    <dgm:cxn modelId="{F2834FAD-17D3-4F16-9E7C-EC26559E357C}" type="presParOf" srcId="{138184EE-EA0C-402D-BDC3-B980B69758CB}" destId="{CEF87E0E-DCC3-4DD2-BC18-B6E3904C7185}" srcOrd="4" destOrd="0" presId="urn:microsoft.com/office/officeart/2005/8/layout/arrow2"/>
    <dgm:cxn modelId="{796FF03F-7C72-4A6A-9B38-E7330187ED4B}" type="presParOf" srcId="{138184EE-EA0C-402D-BDC3-B980B69758CB}" destId="{186014AE-71B8-40D6-AC9C-C2A207A58055}" srcOrd="5" destOrd="0" presId="urn:microsoft.com/office/officeart/2005/8/layout/arrow2"/>
    <dgm:cxn modelId="{9815F1DD-798B-45A0-B6B4-43D2B80B1FED}" type="presParOf" srcId="{138184EE-EA0C-402D-BDC3-B980B69758CB}" destId="{0A391F31-5B75-4E41-8573-1A18BA7EFB4F}" srcOrd="6" destOrd="0" presId="urn:microsoft.com/office/officeart/2005/8/layout/arrow2"/>
    <dgm:cxn modelId="{919BBB93-019A-453B-82EB-04BC8EC33B3E}" type="presParOf" srcId="{138184EE-EA0C-402D-BDC3-B980B69758CB}" destId="{F92DC49C-AD70-4307-B3AA-55A07E6735E2}" srcOrd="7" destOrd="0" presId="urn:microsoft.com/office/officeart/2005/8/layout/arrow2"/>
    <dgm:cxn modelId="{3AD4FA9B-84A3-4DB7-814E-1472C8471ECF}" type="presParOf" srcId="{138184EE-EA0C-402D-BDC3-B980B69758CB}" destId="{D4E9976D-67AC-4DAA-9C8F-CD7BD3A6A165}" srcOrd="8" destOrd="0" presId="urn:microsoft.com/office/officeart/2005/8/layout/arrow2"/>
    <dgm:cxn modelId="{E7FF599D-C975-493A-931B-F5484D382859}" type="presParOf" srcId="{138184EE-EA0C-402D-BDC3-B980B69758CB}" destId="{D6EA6FEB-FF30-47C1-A6D7-478999F899A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D3FC-4135-404F-8F8C-56D492C7697C}">
      <dsp:nvSpPr>
        <dsp:cNvPr id="0" name=""/>
        <dsp:cNvSpPr/>
      </dsp:nvSpPr>
      <dsp:spPr>
        <a:xfrm>
          <a:off x="979611" y="0"/>
          <a:ext cx="9936480" cy="6210300"/>
        </a:xfrm>
        <a:prstGeom prst="swooshArrow">
          <a:avLst>
            <a:gd name="adj1" fmla="val 25000"/>
            <a:gd name="adj2" fmla="val 25000"/>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4BA5FFF-1D62-48B0-9367-0B4C4EE7CEB8}">
      <dsp:nvSpPr>
        <dsp:cNvPr id="0" name=""/>
        <dsp:cNvSpPr/>
      </dsp:nvSpPr>
      <dsp:spPr>
        <a:xfrm>
          <a:off x="1968390" y="4617979"/>
          <a:ext cx="228539" cy="228539"/>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AC89162-8983-4A18-8568-3D6DA04F60AA}">
      <dsp:nvSpPr>
        <dsp:cNvPr id="0" name=""/>
        <dsp:cNvSpPr/>
      </dsp:nvSpPr>
      <dsp:spPr>
        <a:xfrm>
          <a:off x="2082660" y="4732248"/>
          <a:ext cx="1699138" cy="147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98" tIns="0" rIns="0" bIns="0" numCol="1" spcCol="1270" anchor="t" anchorCtr="0">
          <a:noAutofit/>
        </a:bodyPr>
        <a:lstStyle/>
        <a:p>
          <a:pPr lvl="0" algn="ctr" defTabSz="666750">
            <a:lnSpc>
              <a:spcPct val="90000"/>
            </a:lnSpc>
            <a:spcBef>
              <a:spcPct val="0"/>
            </a:spcBef>
            <a:spcAft>
              <a:spcPct val="35000"/>
            </a:spcAft>
          </a:pPr>
          <a:r>
            <a:rPr lang="es-ES" sz="1500" kern="1200" dirty="0" smtClean="0"/>
            <a:t>Las doce virtudes de un buen maestro según La Salle (Collection de plusieurs traités et le guide des écoles chrétiennes).</a:t>
          </a:r>
          <a:endParaRPr lang="es-ES" sz="1500" kern="1200" dirty="0"/>
        </a:p>
      </dsp:txBody>
      <dsp:txXfrm>
        <a:off x="2082660" y="4732248"/>
        <a:ext cx="1699138" cy="1478051"/>
      </dsp:txXfrm>
    </dsp:sp>
    <dsp:sp modelId="{E914AE24-37DA-4BA4-B4AE-D01AA534F007}">
      <dsp:nvSpPr>
        <dsp:cNvPr id="0" name=""/>
        <dsp:cNvSpPr/>
      </dsp:nvSpPr>
      <dsp:spPr>
        <a:xfrm>
          <a:off x="3583068" y="3173463"/>
          <a:ext cx="397459" cy="397459"/>
        </a:xfrm>
        <a:prstGeom prst="ellipse">
          <a:avLst/>
        </a:prstGeom>
        <a:solidFill>
          <a:schemeClr val="accent4">
            <a:hueOff val="3465231"/>
            <a:satOff val="-15989"/>
            <a:lumOff val="5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5D6B794-AC99-49E0-A640-2F578A8F8AA9}">
      <dsp:nvSpPr>
        <dsp:cNvPr id="0" name=""/>
        <dsp:cNvSpPr/>
      </dsp:nvSpPr>
      <dsp:spPr>
        <a:xfrm>
          <a:off x="3781798" y="3372192"/>
          <a:ext cx="2086660" cy="283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05" tIns="0" rIns="0" bIns="0" numCol="1" spcCol="1270" anchor="t" anchorCtr="0">
          <a:noAutofit/>
        </a:bodyPr>
        <a:lstStyle/>
        <a:p>
          <a:pPr lvl="0" algn="ctr" defTabSz="666750">
            <a:lnSpc>
              <a:spcPct val="90000"/>
            </a:lnSpc>
            <a:spcBef>
              <a:spcPct val="0"/>
            </a:spcBef>
            <a:spcAft>
              <a:spcPct val="35000"/>
            </a:spcAft>
          </a:pPr>
          <a:r>
            <a:rPr lang="es-ES" sz="1500" kern="1200" dirty="0" smtClean="0"/>
            <a:t>Explication des douze vertus d'un bon maître selon le Frère Supérieur Général </a:t>
          </a:r>
          <a:r>
            <a:rPr lang="es-ES" sz="1500" kern="1200" dirty="0" err="1" smtClean="0"/>
            <a:t>Agathon</a:t>
          </a:r>
          <a:r>
            <a:rPr lang="es-ES" sz="1500" kern="1200" dirty="0" smtClean="0"/>
            <a:t> (Joseph </a:t>
          </a:r>
          <a:r>
            <a:rPr lang="es-ES" sz="1500" kern="1200" dirty="0" err="1" smtClean="0"/>
            <a:t>Gonlieu</a:t>
          </a:r>
          <a:r>
            <a:rPr lang="es-ES" sz="1500" kern="1200" dirty="0" smtClean="0"/>
            <a:t>).</a:t>
          </a:r>
          <a:endParaRPr lang="es-ES" sz="1500" kern="1200" dirty="0"/>
        </a:p>
      </dsp:txBody>
      <dsp:txXfrm>
        <a:off x="3781798" y="3372192"/>
        <a:ext cx="2086660" cy="2838107"/>
      </dsp:txXfrm>
    </dsp:sp>
    <dsp:sp modelId="{6568C572-6AAE-4530-882E-C5C4F3F07836}">
      <dsp:nvSpPr>
        <dsp:cNvPr id="0" name=""/>
        <dsp:cNvSpPr/>
      </dsp:nvSpPr>
      <dsp:spPr>
        <a:xfrm>
          <a:off x="5644888" y="2109017"/>
          <a:ext cx="526633" cy="526633"/>
        </a:xfrm>
        <a:prstGeom prst="ellipse">
          <a:avLst/>
        </a:prstGeom>
        <a:solidFill>
          <a:schemeClr val="accent4">
            <a:hueOff val="6930461"/>
            <a:satOff val="-31979"/>
            <a:lumOff val="1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3C5AEC-26F2-4C4E-BF1B-6C404EBC37D6}">
      <dsp:nvSpPr>
        <dsp:cNvPr id="0" name=""/>
        <dsp:cNvSpPr/>
      </dsp:nvSpPr>
      <dsp:spPr>
        <a:xfrm>
          <a:off x="5908205" y="2372334"/>
          <a:ext cx="2086660" cy="3837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52" tIns="0" rIns="0" bIns="0" numCol="1" spcCol="1270" anchor="t" anchorCtr="0">
          <a:noAutofit/>
        </a:bodyPr>
        <a:lstStyle/>
        <a:p>
          <a:pPr lvl="0" algn="ctr" defTabSz="666750">
            <a:lnSpc>
              <a:spcPct val="90000"/>
            </a:lnSpc>
            <a:spcBef>
              <a:spcPct val="0"/>
            </a:spcBef>
            <a:spcAft>
              <a:spcPct val="35000"/>
            </a:spcAft>
          </a:pPr>
          <a:r>
            <a:rPr lang="es-ES" sz="1500" kern="1200" dirty="0" smtClean="0"/>
            <a:t>Définitions de la vertu, de la valeur et de leurs différences.</a:t>
          </a:r>
          <a:endParaRPr lang="es-ES" sz="1500" kern="1200" dirty="0"/>
        </a:p>
      </dsp:txBody>
      <dsp:txXfrm>
        <a:off x="5908205" y="2372334"/>
        <a:ext cx="2086660" cy="3837965"/>
      </dsp:txXfrm>
    </dsp:sp>
    <dsp:sp modelId="{8D2B9A9A-58CE-4FDC-9607-7DAF5AA45E20}">
      <dsp:nvSpPr>
        <dsp:cNvPr id="0" name=""/>
        <dsp:cNvSpPr/>
      </dsp:nvSpPr>
      <dsp:spPr>
        <a:xfrm>
          <a:off x="7890532" y="1404769"/>
          <a:ext cx="705490" cy="705490"/>
        </a:xfrm>
        <a:prstGeom prst="ellipse">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31C81D-FB04-4384-BA71-2DEA86FD5BD5}">
      <dsp:nvSpPr>
        <dsp:cNvPr id="0" name=""/>
        <dsp:cNvSpPr/>
      </dsp:nvSpPr>
      <dsp:spPr>
        <a:xfrm>
          <a:off x="8243277" y="1757514"/>
          <a:ext cx="2086660" cy="445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825" tIns="0" rIns="0" bIns="0" numCol="1" spcCol="1270" anchor="t" anchorCtr="0">
          <a:noAutofit/>
        </a:bodyPr>
        <a:lstStyle/>
        <a:p>
          <a:pPr lvl="0" algn="ctr" defTabSz="666750">
            <a:lnSpc>
              <a:spcPct val="90000"/>
            </a:lnSpc>
            <a:spcBef>
              <a:spcPct val="0"/>
            </a:spcBef>
            <a:spcAft>
              <a:spcPct val="35000"/>
            </a:spcAft>
          </a:pPr>
          <a:r>
            <a:rPr lang="es-ES" sz="1500" kern="1200" dirty="0" smtClean="0"/>
            <a:t>Idées centrales de l'Exhortation apostolique </a:t>
          </a:r>
          <a:r>
            <a:rPr lang="es-ES" sz="1500" kern="1200" dirty="0" err="1" smtClean="0"/>
            <a:t>Amoris Laetitia</a:t>
          </a:r>
          <a:r>
            <a:rPr lang="es-ES" sz="1500" kern="1200" dirty="0" smtClean="0"/>
            <a:t> "La joie de l'amour" du Saint Père François</a:t>
          </a:r>
          <a:endParaRPr lang="es-ES" sz="1500" kern="1200" dirty="0"/>
        </a:p>
      </dsp:txBody>
      <dsp:txXfrm>
        <a:off x="8243277" y="1757514"/>
        <a:ext cx="2086660" cy="445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D3FC-4135-404F-8F8C-56D492C7697C}">
      <dsp:nvSpPr>
        <dsp:cNvPr id="0" name=""/>
        <dsp:cNvSpPr/>
      </dsp:nvSpPr>
      <dsp:spPr>
        <a:xfrm>
          <a:off x="552029" y="0"/>
          <a:ext cx="10789919" cy="6743700"/>
        </a:xfrm>
        <a:prstGeom prst="swooshArrow">
          <a:avLst>
            <a:gd name="adj1" fmla="val 25000"/>
            <a:gd name="adj2" fmla="val 25000"/>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2E877003-CD51-48D7-85D6-55BA89EEE673}">
      <dsp:nvSpPr>
        <dsp:cNvPr id="0" name=""/>
        <dsp:cNvSpPr/>
      </dsp:nvSpPr>
      <dsp:spPr>
        <a:xfrm>
          <a:off x="1625734" y="5014615"/>
          <a:ext cx="248168" cy="248168"/>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A1D1B5F-CE53-4673-8503-4106C9C9CCEF}">
      <dsp:nvSpPr>
        <dsp:cNvPr id="0" name=""/>
        <dsp:cNvSpPr/>
      </dsp:nvSpPr>
      <dsp:spPr>
        <a:xfrm>
          <a:off x="1749818" y="5138699"/>
          <a:ext cx="1413479" cy="16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99" tIns="0" rIns="0" bIns="0" numCol="1" spcCol="1270" anchor="t" anchorCtr="0">
          <a:noAutofit/>
        </a:bodyPr>
        <a:lstStyle/>
        <a:p>
          <a:pPr lvl="0" algn="ctr" defTabSz="844550">
            <a:lnSpc>
              <a:spcPct val="90000"/>
            </a:lnSpc>
            <a:spcBef>
              <a:spcPct val="0"/>
            </a:spcBef>
            <a:spcAft>
              <a:spcPct val="35000"/>
            </a:spcAft>
          </a:pPr>
          <a:r>
            <a:rPr lang="es-ES" sz="1900" kern="1200" dirty="0" smtClean="0"/>
            <a:t>Congrès international de la famille 1958 Pape Pie XII</a:t>
          </a:r>
          <a:endParaRPr lang="es-ES" sz="1900" kern="1200" dirty="0"/>
        </a:p>
      </dsp:txBody>
      <dsp:txXfrm>
        <a:off x="1749818" y="5138699"/>
        <a:ext cx="1413479" cy="1605000"/>
      </dsp:txXfrm>
    </dsp:sp>
    <dsp:sp modelId="{4C7ACB38-ECBF-441B-9DDE-33D17F16697E}">
      <dsp:nvSpPr>
        <dsp:cNvPr id="0" name=""/>
        <dsp:cNvSpPr/>
      </dsp:nvSpPr>
      <dsp:spPr>
        <a:xfrm>
          <a:off x="2969079" y="3723871"/>
          <a:ext cx="388437" cy="388437"/>
        </a:xfrm>
        <a:prstGeom prst="ellipse">
          <a:avLst/>
        </a:prstGeom>
        <a:solidFill>
          <a:schemeClr val="accent4">
            <a:hueOff val="2598923"/>
            <a:satOff val="-11992"/>
            <a:lumOff val="4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384B641-9A4B-47F9-9237-DC7D6783B62E}">
      <dsp:nvSpPr>
        <dsp:cNvPr id="0" name=""/>
        <dsp:cNvSpPr/>
      </dsp:nvSpPr>
      <dsp:spPr>
        <a:xfrm>
          <a:off x="3163298" y="3918089"/>
          <a:ext cx="1791126" cy="282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825" tIns="0" rIns="0" bIns="0" numCol="1" spcCol="1270" anchor="t" anchorCtr="0">
          <a:noAutofit/>
        </a:bodyPr>
        <a:lstStyle/>
        <a:p>
          <a:pPr lvl="0" algn="ctr" defTabSz="844550">
            <a:lnSpc>
              <a:spcPct val="90000"/>
            </a:lnSpc>
            <a:spcBef>
              <a:spcPct val="0"/>
            </a:spcBef>
            <a:spcAft>
              <a:spcPct val="35000"/>
            </a:spcAft>
          </a:pPr>
          <a:r>
            <a:rPr lang="es-ES" sz="1900" kern="1200" dirty="0" smtClean="0"/>
            <a:t>Synode sur la famille 1980</a:t>
          </a:r>
        </a:p>
        <a:p>
          <a:pPr lvl="0" algn="ctr" defTabSz="844550">
            <a:lnSpc>
              <a:spcPct val="90000"/>
            </a:lnSpc>
            <a:spcBef>
              <a:spcPct val="0"/>
            </a:spcBef>
            <a:spcAft>
              <a:spcPct val="35000"/>
            </a:spcAft>
          </a:pPr>
          <a:r>
            <a:rPr lang="es-ES" sz="1900" kern="1200" dirty="0" smtClean="0"/>
            <a:t>Saint Jean Paul II</a:t>
          </a:r>
          <a:endParaRPr lang="es-ES" sz="1900" kern="1200" dirty="0"/>
        </a:p>
      </dsp:txBody>
      <dsp:txXfrm>
        <a:off x="3163298" y="3918089"/>
        <a:ext cx="1791126" cy="2825610"/>
      </dsp:txXfrm>
    </dsp:sp>
    <dsp:sp modelId="{CEF87E0E-DCC3-4DD2-BC18-B6E3904C7185}">
      <dsp:nvSpPr>
        <dsp:cNvPr id="0" name=""/>
        <dsp:cNvSpPr/>
      </dsp:nvSpPr>
      <dsp:spPr>
        <a:xfrm>
          <a:off x="4695466" y="2694782"/>
          <a:ext cx="517916" cy="517916"/>
        </a:xfrm>
        <a:prstGeom prst="ellipse">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86014AE-71B8-40D6-AC9C-C2A207A58055}">
      <dsp:nvSpPr>
        <dsp:cNvPr id="0" name=""/>
        <dsp:cNvSpPr/>
      </dsp:nvSpPr>
      <dsp:spPr>
        <a:xfrm>
          <a:off x="4954424" y="2953740"/>
          <a:ext cx="2082454" cy="378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33" tIns="0" rIns="0" bIns="0" numCol="1" spcCol="1270" anchor="t" anchorCtr="0">
          <a:noAutofit/>
        </a:bodyPr>
        <a:lstStyle/>
        <a:p>
          <a:pPr lvl="0" algn="ctr" defTabSz="844550">
            <a:lnSpc>
              <a:spcPct val="90000"/>
            </a:lnSpc>
            <a:spcBef>
              <a:spcPct val="0"/>
            </a:spcBef>
            <a:spcAft>
              <a:spcPct val="35000"/>
            </a:spcAft>
          </a:pPr>
          <a:r>
            <a:rPr lang="es-ES" sz="1900" kern="1200" dirty="0" smtClean="0"/>
            <a:t>Exhortation </a:t>
          </a:r>
          <a:r>
            <a:rPr lang="es-ES" sz="1900" kern="1200" dirty="0" err="1" smtClean="0"/>
            <a:t>aspotolique Familiaris Consortio</a:t>
          </a:r>
          <a:r>
            <a:rPr lang="es-ES" sz="1900" kern="1200" dirty="0" smtClean="0"/>
            <a:t> 1981 par le Saint-Père Jean-Paul II</a:t>
          </a:r>
          <a:endParaRPr lang="es-ES" sz="1900" kern="1200" dirty="0"/>
        </a:p>
      </dsp:txBody>
      <dsp:txXfrm>
        <a:off x="4954424" y="2953740"/>
        <a:ext cx="2082454" cy="3789959"/>
      </dsp:txXfrm>
    </dsp:sp>
    <dsp:sp modelId="{0A391F31-5B75-4E41-8573-1A18BA7EFB4F}">
      <dsp:nvSpPr>
        <dsp:cNvPr id="0" name=""/>
        <dsp:cNvSpPr/>
      </dsp:nvSpPr>
      <dsp:spPr>
        <a:xfrm>
          <a:off x="6702391" y="1890933"/>
          <a:ext cx="668975" cy="668975"/>
        </a:xfrm>
        <a:prstGeom prst="ellipse">
          <a:avLst/>
        </a:prstGeom>
        <a:solidFill>
          <a:schemeClr val="accent4">
            <a:hueOff val="7796769"/>
            <a:satOff val="-35976"/>
            <a:lumOff val="132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92DC49C-AD70-4307-B3AA-55A07E6735E2}">
      <dsp:nvSpPr>
        <dsp:cNvPr id="0" name=""/>
        <dsp:cNvSpPr/>
      </dsp:nvSpPr>
      <dsp:spPr>
        <a:xfrm>
          <a:off x="7036879" y="2225420"/>
          <a:ext cx="2157984" cy="451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476" tIns="0" rIns="0" bIns="0" numCol="1" spcCol="1270" anchor="t" anchorCtr="0">
          <a:noAutofit/>
        </a:bodyPr>
        <a:lstStyle/>
        <a:p>
          <a:pPr lvl="0" algn="ctr" defTabSz="844550">
            <a:lnSpc>
              <a:spcPct val="90000"/>
            </a:lnSpc>
            <a:spcBef>
              <a:spcPct val="0"/>
            </a:spcBef>
            <a:spcAft>
              <a:spcPct val="35000"/>
            </a:spcAft>
          </a:pPr>
          <a:r>
            <a:rPr lang="es-ES" sz="1900" kern="1200" dirty="0" smtClean="0"/>
            <a:t>Travail et réflexion en groupes de 10, sur les 12 vertus qui doivent prévaloir dans nos foyers.</a:t>
          </a:r>
          <a:endParaRPr lang="es-ES" sz="1900" kern="1200" dirty="0"/>
        </a:p>
      </dsp:txBody>
      <dsp:txXfrm>
        <a:off x="7036879" y="2225420"/>
        <a:ext cx="2157984" cy="4518279"/>
      </dsp:txXfrm>
    </dsp:sp>
    <dsp:sp modelId="{D4E9976D-67AC-4DAA-9C8F-CD7BD3A6A165}">
      <dsp:nvSpPr>
        <dsp:cNvPr id="0" name=""/>
        <dsp:cNvSpPr/>
      </dsp:nvSpPr>
      <dsp:spPr>
        <a:xfrm>
          <a:off x="8768661" y="1354134"/>
          <a:ext cx="852403" cy="852403"/>
        </a:xfrm>
        <a:prstGeom prst="ellipse">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6EA6FEB-FF30-47C1-A6D7-478999F899A7}">
      <dsp:nvSpPr>
        <dsp:cNvPr id="0" name=""/>
        <dsp:cNvSpPr/>
      </dsp:nvSpPr>
      <dsp:spPr>
        <a:xfrm>
          <a:off x="9194863" y="1780336"/>
          <a:ext cx="2157984" cy="496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1671" tIns="0" rIns="0" bIns="0" numCol="1" spcCol="1270" anchor="t" anchorCtr="0">
          <a:noAutofit/>
        </a:bodyPr>
        <a:lstStyle/>
        <a:p>
          <a:pPr lvl="0" algn="ctr" defTabSz="844550">
            <a:lnSpc>
              <a:spcPct val="90000"/>
            </a:lnSpc>
            <a:spcBef>
              <a:spcPct val="0"/>
            </a:spcBef>
            <a:spcAft>
              <a:spcPct val="35000"/>
            </a:spcAft>
          </a:pPr>
          <a:r>
            <a:rPr lang="es-ES" sz="1900" kern="1200" dirty="0" smtClean="0"/>
            <a:t>Présentation en plénière des 12 vertus d'un bon père et d'une bonne mère.</a:t>
          </a:r>
          <a:endParaRPr lang="es-ES" sz="1900" kern="1200" dirty="0"/>
        </a:p>
      </dsp:txBody>
      <dsp:txXfrm>
        <a:off x="9194863" y="1780336"/>
        <a:ext cx="2157984" cy="49633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224546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360812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220039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86034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786B2EF-F161-457A-ACB8-01FD70B3611A}" type="datetimeFigureOut">
              <a:rPr lang="es-ES" smtClean="0"/>
              <a:t>02/09/2019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67080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786B2EF-F161-457A-ACB8-01FD70B3611A}" type="datetimeFigureOut">
              <a:rPr lang="es-ES" smtClean="0"/>
              <a:t>02/09/2019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7515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786B2EF-F161-457A-ACB8-01FD70B3611A}" type="datetimeFigureOut">
              <a:rPr lang="es-ES" smtClean="0"/>
              <a:t>02/09/2019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11804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786B2EF-F161-457A-ACB8-01FD70B3611A}" type="datetimeFigureOut">
              <a:rPr lang="es-ES" smtClean="0"/>
              <a:t>02/09/2019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5813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86B2EF-F161-457A-ACB8-01FD70B3611A}" type="datetimeFigureOut">
              <a:rPr lang="es-ES" smtClean="0"/>
              <a:t>02/09/2019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422472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86B2EF-F161-457A-ACB8-01FD70B3611A}" type="datetimeFigureOut">
              <a:rPr lang="es-ES" smtClean="0"/>
              <a:t>02/09/2019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399508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86B2EF-F161-457A-ACB8-01FD70B3611A}" type="datetimeFigureOut">
              <a:rPr lang="es-ES" smtClean="0"/>
              <a:t>02/09/2019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63752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Cliquez pour modifier le style du titre du motif</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Modifier le style de texte du motif</a:t>
            </a:r>
          </a:p>
          <a:p>
            <a:pPr lvl="1"/>
            <a:r>
              <a:rPr lang="es-ES" smtClean="0"/>
              <a:t>Deuxième niveau</a:t>
            </a:r>
          </a:p>
          <a:p>
            <a:pPr lvl="2"/>
            <a:r>
              <a:rPr lang="es-ES" smtClean="0"/>
              <a:t>Troisième niveau</a:t>
            </a:r>
          </a:p>
          <a:p>
            <a:pPr lvl="3"/>
            <a:r>
              <a:rPr lang="es-ES" smtClean="0"/>
              <a:t>Quatrième niveau</a:t>
            </a:r>
          </a:p>
          <a:p>
            <a:pPr lvl="4"/>
            <a:r>
              <a:rPr lang="es-ES" smtClean="0"/>
              <a:t>Cinquième niveau</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6B2EF-F161-457A-ACB8-01FD70B3611A}" type="datetimeFigureOut">
              <a:rPr lang="es-ES" smtClean="0"/>
              <a:t>02/09/2019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B0564-EE90-4115-ACC7-0EA7BFA0CE72}" type="slidenum">
              <a:rPr lang="es-ES" smtClean="0"/>
              <a:t>‹Nº›</a:t>
            </a:fld>
            <a:endParaRPr lang="es-ES"/>
          </a:p>
        </p:txBody>
      </p:sp>
    </p:spTree>
    <p:extLst>
      <p:ext uri="{BB962C8B-B14F-4D97-AF65-F5344CB8AC3E}">
        <p14:creationId xmlns:p14="http://schemas.microsoft.com/office/powerpoint/2010/main" val="273599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ica.com/america-latina/biblia/biblia-online/?osis=nvi:matt.5.43-matt.5.48,matt.6.1-matt.6.24#footnote-23253b"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5529" y="16104"/>
            <a:ext cx="9144000" cy="2387600"/>
          </a:xfrm>
        </p:spPr>
        <p:txBody>
          <a:bodyPr>
            <a:normAutofit fontScale="90000"/>
          </a:bodyPr>
          <a:lstStyle/>
          <a:p>
            <a:r>
              <a:rPr lang="es-ES" b="1" dirty="0" smtClean="0">
                <a:solidFill>
                  <a:srgbClr val="FF0000"/>
                </a:solidFill>
                <a:latin typeface="Arial Rounded MT Bold" panose="020F0704030504030204" pitchFamily="34" charset="0"/>
              </a:rPr>
              <a:t>LES DOUZE VERTUS </a:t>
            </a:r>
            <a:br>
              <a:rPr lang="es-ES" b="1" dirty="0" smtClean="0">
                <a:solidFill>
                  <a:srgbClr val="FF0000"/>
                </a:solidFill>
                <a:latin typeface="Arial Rounded MT Bold" panose="020F0704030504030204" pitchFamily="34" charset="0"/>
              </a:rPr>
            </a:br>
            <a:r>
              <a:rPr lang="es-ES" b="1" dirty="0" smtClean="0">
                <a:solidFill>
                  <a:srgbClr val="FF0000"/>
                </a:solidFill>
                <a:latin typeface="Arial Rounded MT Bold" panose="020F0704030504030204" pitchFamily="34" charset="0"/>
              </a:rPr>
              <a:t>D'UN PÈRE - D'UNE BONNE MÈRE</a:t>
            </a:r>
            <a:endParaRPr lang="es-ES" b="1" dirty="0">
              <a:solidFill>
                <a:srgbClr val="FF0000"/>
              </a:solidFill>
              <a:latin typeface="Arial Rounded MT Bold" panose="020F0704030504030204" pitchFamily="34" charset="0"/>
            </a:endParaRPr>
          </a:p>
        </p:txBody>
      </p:sp>
      <p:sp>
        <p:nvSpPr>
          <p:cNvPr id="3" name="Subtítulo 2"/>
          <p:cNvSpPr>
            <a:spLocks noGrp="1"/>
          </p:cNvSpPr>
          <p:nvPr>
            <p:ph type="subTitle" idx="1"/>
          </p:nvPr>
        </p:nvSpPr>
        <p:spPr>
          <a:xfrm>
            <a:off x="5695407" y="4924651"/>
            <a:ext cx="6364604" cy="1802719"/>
          </a:xfrm>
        </p:spPr>
        <p:txBody>
          <a:bodyPr>
            <a:noAutofit/>
          </a:bodyPr>
          <a:lstStyle/>
          <a:p>
            <a:pPr algn="r"/>
            <a:r>
              <a:rPr lang="es-ES" sz="3200" dirty="0" smtClean="0">
                <a:solidFill>
                  <a:srgbClr val="0070C0"/>
                </a:solidFill>
                <a:latin typeface="Arial Rounded MT Bold" panose="020F0704030504030204" pitchFamily="34" charset="0"/>
              </a:rPr>
              <a:t>RASSEMBLEMENT NATIONAL </a:t>
            </a:r>
          </a:p>
          <a:p>
            <a:pPr algn="r"/>
            <a:r>
              <a:rPr lang="es-ES" sz="3200" dirty="0" smtClean="0">
                <a:solidFill>
                  <a:srgbClr val="0070C0"/>
                </a:solidFill>
                <a:latin typeface="Arial Rounded MT Bold" panose="020F0704030504030204" pitchFamily="34" charset="0"/>
              </a:rPr>
              <a:t>L'ÉCOLE DES PARENTS </a:t>
            </a:r>
          </a:p>
          <a:p>
            <a:pPr algn="r"/>
            <a:r>
              <a:rPr lang="es-ES" sz="3200" dirty="0" smtClean="0">
                <a:solidFill>
                  <a:srgbClr val="0070C0"/>
                </a:solidFill>
                <a:latin typeface="Arial Rounded MT Bold" panose="020F0704030504030204" pitchFamily="34" charset="0"/>
              </a:rPr>
              <a:t>TARIJA - BOLIVIE 2019</a:t>
            </a:r>
            <a:endParaRPr lang="es-ES" sz="3200" dirty="0">
              <a:solidFill>
                <a:srgbClr val="0070C0"/>
              </a:solidFill>
              <a:latin typeface="Arial Rounded MT Bold" panose="020F070403050403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261" y="2305050"/>
            <a:ext cx="3247173" cy="2600326"/>
          </a:xfrm>
          <a:prstGeom prst="rect">
            <a:avLst/>
          </a:prstGeom>
          <a:ln>
            <a:noFill/>
          </a:ln>
          <a:effectLst>
            <a:softEdge rad="112500"/>
          </a:effectLst>
        </p:spPr>
      </p:pic>
      <p:pic>
        <p:nvPicPr>
          <p:cNvPr id="6" name="5 Imagen" descr="Copia-di-300_espanol-e153146614318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0597" y="38100"/>
            <a:ext cx="2264728" cy="2257425"/>
          </a:xfrm>
          <a:prstGeom prst="rect">
            <a:avLst/>
          </a:prstGeom>
          <a:noFill/>
        </p:spPr>
      </p:pic>
    </p:spTree>
    <p:extLst>
      <p:ext uri="{BB962C8B-B14F-4D97-AF65-F5344CB8AC3E}">
        <p14:creationId xmlns:p14="http://schemas.microsoft.com/office/powerpoint/2010/main" val="334437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7149" y="222715"/>
            <a:ext cx="4352925" cy="1086519"/>
          </a:xfrm>
        </p:spPr>
        <p:txBody>
          <a:bodyPr>
            <a:noAutofit/>
          </a:bodyPr>
          <a:lstStyle/>
          <a:p>
            <a:pPr algn="ctr"/>
            <a:r>
              <a:rPr lang="es-ES" b="1" dirty="0" smtClean="0">
                <a:solidFill>
                  <a:srgbClr val="FF0000"/>
                </a:solidFill>
                <a:latin typeface="Arial Rounded MT Bold" panose="020F0704030504030204" pitchFamily="34" charset="0"/>
              </a:rPr>
              <a:t>TOLÉRANCE</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0" y="76201"/>
            <a:ext cx="7705725" cy="6662058"/>
          </a:xfrm>
        </p:spPr>
        <p:txBody>
          <a:bodyPr>
            <a:normAutofit fontScale="92500"/>
          </a:bodyPr>
          <a:lstStyle/>
          <a:p>
            <a:pPr marL="0" indent="0" algn="just">
              <a:buNone/>
            </a:pPr>
            <a:r>
              <a:rPr lang="es-ES" sz="2400" b="1" dirty="0" smtClean="0">
                <a:solidFill>
                  <a:srgbClr val="0070C0"/>
                </a:solidFill>
                <a:latin typeface="Arial Rounded MT Bold" panose="020F0704030504030204" pitchFamily="34" charset="0"/>
              </a:rPr>
              <a:t>Valeur morale qui implique le plein respect de l'autre.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-Apprendre à tendre l'autre joue dans les situations adverses. </a:t>
            </a:r>
          </a:p>
          <a:p>
            <a:pPr marL="0" indent="0" algn="just">
              <a:buNone/>
            </a:pPr>
            <a:r>
              <a:rPr lang="es-ES" sz="2400" b="1" dirty="0" smtClean="0">
                <a:solidFill>
                  <a:schemeClr val="bg1"/>
                </a:solidFill>
                <a:latin typeface="Arial Rounded MT Bold" panose="020F0704030504030204" pitchFamily="34" charset="0"/>
              </a:rPr>
              <a:t>-Accepter les suggestions et les opinions des autres. </a:t>
            </a:r>
          </a:p>
          <a:p>
            <a:pPr marL="0" indent="0" algn="just">
              <a:buNone/>
            </a:pPr>
            <a:r>
              <a:rPr lang="es-ES" sz="2400" b="1" dirty="0" smtClean="0">
                <a:solidFill>
                  <a:schemeClr val="bg1"/>
                </a:solidFill>
                <a:latin typeface="Arial Rounded MT Bold" panose="020F0704030504030204" pitchFamily="34" charset="0"/>
              </a:rPr>
              <a:t>Acceptez les goûts personnels de chaque membre de la famille. </a:t>
            </a:r>
          </a:p>
          <a:p>
            <a:pPr marL="0" indent="0" algn="just">
              <a:buNone/>
            </a:pPr>
            <a:r>
              <a:rPr lang="es-ES" sz="2400" b="1" dirty="0" smtClean="0">
                <a:solidFill>
                  <a:schemeClr val="bg1"/>
                </a:solidFill>
                <a:latin typeface="Arial Rounded MT Bold" panose="020F0704030504030204" pitchFamily="34" charset="0"/>
              </a:rPr>
              <a:t>-Tolérer l'inattendu et apprendre des erreurs. </a:t>
            </a:r>
            <a:endParaRPr lang="es-ES" sz="2400" b="1" dirty="0" smtClean="0">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-Adopter des attitudes contraires. </a:t>
            </a:r>
          </a:p>
          <a:p>
            <a:pPr marL="0" indent="0" algn="just">
              <a:buNone/>
            </a:pPr>
            <a:r>
              <a:rPr lang="es-ES" sz="2400" b="1" dirty="0" smtClean="0">
                <a:solidFill>
                  <a:schemeClr val="bg1"/>
                </a:solidFill>
                <a:latin typeface="Arial Rounded MT Bold" panose="020F0704030504030204" pitchFamily="34" charset="0"/>
              </a:rPr>
              <a:t>-Réagir agressivement ou avec des cris. </a:t>
            </a:r>
          </a:p>
          <a:p>
            <a:pPr marL="0" indent="0" algn="just">
              <a:buNone/>
            </a:pPr>
            <a:r>
              <a:rPr lang="es-ES" sz="2400" b="1" dirty="0" smtClean="0">
                <a:solidFill>
                  <a:schemeClr val="bg1"/>
                </a:solidFill>
                <a:latin typeface="Arial Rounded MT Bold" panose="020F0704030504030204" pitchFamily="34" charset="0"/>
              </a:rPr>
              <a:t>-Imposez nos pensées sur le reste de la famille.</a:t>
            </a:r>
          </a:p>
          <a:p>
            <a:pPr marL="0" indent="0" algn="just">
              <a:buNone/>
            </a:pPr>
            <a:r>
              <a:rPr lang="es-ES" sz="2400" b="1" dirty="0" smtClean="0">
                <a:solidFill>
                  <a:schemeClr val="bg1"/>
                </a:solidFill>
                <a:latin typeface="Arial Rounded MT Bold" panose="020F0704030504030204" pitchFamily="34" charset="0"/>
              </a:rPr>
              <a:t>-Oublie les opinions.</a:t>
            </a:r>
          </a:p>
          <a:p>
            <a:pPr marL="0" indent="0" algn="just">
              <a:buNone/>
            </a:pPr>
            <a:r>
              <a:rPr lang="es-ES" sz="2400" b="1" dirty="0">
                <a:solidFill>
                  <a:schemeClr val="bg1"/>
                </a:solidFill>
                <a:latin typeface="Arial Rounded MT Bold" panose="020F0704030504030204" pitchFamily="34" charset="0"/>
              </a:rPr>
              <a:t>-</a:t>
            </a:r>
          </a:p>
        </p:txBody>
      </p:sp>
      <p:pic>
        <p:nvPicPr>
          <p:cNvPr id="614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587" y="1309234"/>
            <a:ext cx="4141487" cy="2957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7888587" y="4434175"/>
            <a:ext cx="4192960" cy="1195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"Tu as entendu dire qu'il a été dit : "Aime ton prochain et hais ton ennemi." Mais moi, je vous dis : Aimez vos ennemis et priez pour ceux qui vous persécutent,</a:t>
            </a:r>
            <a:r>
              <a:rPr lang="es-ES" sz="1400" b="1" baseline="30000" dirty="0">
                <a:latin typeface="Candara" panose="020E0502030303020204" pitchFamily="34" charset="0"/>
              </a:rPr>
              <a:t>[</a:t>
            </a:r>
            <a:r>
              <a:rPr lang="es-ES" sz="1400" b="1" baseline="30000" dirty="0">
                <a:latin typeface="Candara" panose="020E0502030303020204" pitchFamily="34" charset="0"/>
                <a:hlinkClick r:id="rId3" tooltip="Footnote b"/>
              </a:rPr>
              <a:t>b</a:t>
            </a:r>
            <a:r>
              <a:rPr lang="es-ES" sz="1400" b="1" baseline="30000" dirty="0">
                <a:latin typeface="Candara" panose="020E0502030303020204" pitchFamily="34" charset="0"/>
              </a:rPr>
              <a:t>]</a:t>
            </a:r>
            <a:r>
              <a:rPr lang="es-ES" sz="1400" b="1" dirty="0">
                <a:latin typeface="Candara" panose="020E0502030303020204" pitchFamily="34" charset="0"/>
              </a:rPr>
              <a:t> afin que vous soyez enfants de votre Père qui est dans les cieux. Il fait lever le soleil sur le mal et sur le bien, et la pluie sur le juste et sur l'injuste</a:t>
            </a:r>
            <a:r>
              <a:rPr lang="es-ES" sz="1400" b="1" dirty="0" smtClean="0">
                <a:latin typeface="Candara" panose="020E0502030303020204" pitchFamily="34" charset="0"/>
              </a:rPr>
              <a:t>. Matthieu 5, 43-45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72255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00" y="374199"/>
            <a:ext cx="4191000" cy="1086519"/>
          </a:xfrm>
        </p:spPr>
        <p:txBody>
          <a:bodyPr>
            <a:noAutofit/>
          </a:bodyPr>
          <a:lstStyle/>
          <a:p>
            <a:pPr algn="ctr"/>
            <a:r>
              <a:rPr lang="es-ES" sz="3200" b="1" dirty="0" smtClean="0">
                <a:solidFill>
                  <a:srgbClr val="FF0000"/>
                </a:solidFill>
                <a:latin typeface="Arial Rounded MT Bold" panose="020F0704030504030204" pitchFamily="34" charset="0"/>
              </a:rPr>
              <a:t>RESPONSABILITÉ</a:t>
            </a:r>
            <a:endParaRPr lang="es-ES" sz="3200"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19050" y="33070"/>
            <a:ext cx="7753350" cy="6858000"/>
          </a:xfrm>
        </p:spPr>
        <p:txBody>
          <a:bodyPr>
            <a:normAutofit fontScale="92500" lnSpcReduction="10000"/>
          </a:bodyPr>
          <a:lstStyle/>
          <a:p>
            <a:pPr marL="0" indent="0" algn="just">
              <a:buNone/>
            </a:pPr>
            <a:r>
              <a:rPr lang="es-ES" sz="2400" b="1" dirty="0" smtClean="0">
                <a:solidFill>
                  <a:srgbClr val="0070C0"/>
                </a:solidFill>
                <a:latin typeface="Arial Rounded MT Bold" panose="020F0704030504030204" pitchFamily="34" charset="0"/>
              </a:rPr>
              <a:t>L'acte de prendre des décisions conscientes et d'accepter les conséquences de leurs actions, en s'engageant à répondre pour eux. </a:t>
            </a:r>
            <a:endParaRPr lang="es-ES" sz="2400" b="1" dirty="0">
              <a:solidFill>
                <a:srgbClr val="0070C0"/>
              </a:solidFill>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-Respecter les engagements et les obligations malgré l'adversité. </a:t>
            </a:r>
          </a:p>
          <a:p>
            <a:pPr marL="0" indent="0" algn="just">
              <a:buNone/>
            </a:pPr>
            <a:r>
              <a:rPr lang="es-ES" sz="2400" b="1" dirty="0" smtClean="0">
                <a:solidFill>
                  <a:schemeClr val="bg1"/>
                </a:solidFill>
                <a:latin typeface="Arial Rounded MT Bold" panose="020F0704030504030204" pitchFamily="34" charset="0"/>
              </a:rPr>
              <a:t>-Conclure toute action du début à la fin. </a:t>
            </a:r>
          </a:p>
          <a:p>
            <a:pPr marL="0" indent="0" algn="just">
              <a:buNone/>
            </a:pPr>
            <a:r>
              <a:rPr lang="es-ES" sz="2400" b="1" dirty="0" smtClean="0">
                <a:solidFill>
                  <a:schemeClr val="bg1"/>
                </a:solidFill>
                <a:latin typeface="Arial Rounded MT Bold" panose="020F0704030504030204" pitchFamily="34" charset="0"/>
              </a:rPr>
              <a:t>-Répondre aux besoins matériels et spirituels des membres de la famille. </a:t>
            </a:r>
            <a:endParaRPr lang="es-ES" sz="2400" b="1" dirty="0">
              <a:solidFill>
                <a:schemeClr val="bg1"/>
              </a:solidFill>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-Ne soyez pas trop intéressé à écouter les membres de la famille, et laissez des obligations à ce qui vient.</a:t>
            </a:r>
          </a:p>
          <a:p>
            <a:pPr marL="0" indent="0" algn="just">
              <a:buNone/>
            </a:pPr>
            <a:r>
              <a:rPr lang="es-ES" sz="2400" b="1" dirty="0" smtClean="0">
                <a:solidFill>
                  <a:schemeClr val="bg1"/>
                </a:solidFill>
                <a:latin typeface="Arial Rounded MT Bold" panose="020F0704030504030204" pitchFamily="34" charset="0"/>
              </a:rPr>
              <a:t>-Permettre qu'un projet commun ou une décision commune ne soit pas conclu.</a:t>
            </a:r>
          </a:p>
          <a:p>
            <a:pPr marL="0" indent="0" algn="just">
              <a:buNone/>
            </a:pPr>
            <a:r>
              <a:rPr lang="es-ES" sz="2400" b="1" dirty="0" smtClean="0">
                <a:solidFill>
                  <a:schemeClr val="bg1"/>
                </a:solidFill>
                <a:latin typeface="Arial Rounded MT Bold" panose="020F0704030504030204" pitchFamily="34" charset="0"/>
              </a:rPr>
              <a:t>-Le rôle que l'on joue à la maison est de peu d'importance.</a:t>
            </a:r>
          </a:p>
          <a:p>
            <a:pPr marL="0" indent="0" algn="just">
              <a:buNone/>
            </a:pPr>
            <a:r>
              <a:rPr lang="es-ES" sz="2400" b="1" dirty="0" smtClean="0">
                <a:solidFill>
                  <a:schemeClr val="bg1"/>
                </a:solidFill>
                <a:latin typeface="Arial Rounded MT Bold" panose="020F0704030504030204" pitchFamily="34" charset="0"/>
              </a:rPr>
              <a:t>-Nous devons nous désengager de toute responsabilité matérielle et spirituelle. </a:t>
            </a:r>
          </a:p>
          <a:p>
            <a:pPr marL="0" indent="0" algn="just">
              <a:buNone/>
            </a:pPr>
            <a:r>
              <a:rPr lang="es-ES" sz="2400" b="1" dirty="0" smtClean="0">
                <a:solidFill>
                  <a:schemeClr val="bg1"/>
                </a:solidFill>
                <a:latin typeface="Arial Rounded MT Bold" panose="020F0704030504030204" pitchFamily="34" charset="0"/>
              </a:rPr>
              <a:t>-Éviter les obligations. </a:t>
            </a:r>
            <a:endParaRPr lang="es-ES" sz="2400" b="1" dirty="0">
              <a:solidFill>
                <a:schemeClr val="bg1"/>
              </a:solidFill>
              <a:latin typeface="Arial Rounded MT Bold" panose="020F0704030504030204" pitchFamily="34" charset="0"/>
            </a:endParaRPr>
          </a:p>
        </p:txBody>
      </p:sp>
      <p:pic>
        <p:nvPicPr>
          <p:cNvPr id="5122" name="Picture 2" descr="Resultado de imagen para la responsabi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516970"/>
            <a:ext cx="4229154" cy="366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7953375" y="5339050"/>
            <a:ext cx="4192960" cy="985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Car nous devons tous comparaître devant le tribunal de Christ, afin que chacun soit récompensé pour ce qu'il a fait dans son corps, selon ce qu'il a fait, que ce soit bien ou mal</a:t>
            </a:r>
            <a:r>
              <a:rPr lang="es-ES" sz="1400" b="1" dirty="0" smtClean="0">
                <a:latin typeface="Candara" panose="020E0502030303020204" pitchFamily="34" charset="0"/>
              </a:rPr>
              <a:t>. 2 Corinthiens 5, 10</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2978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5416" y="59202"/>
            <a:ext cx="4488484" cy="1086519"/>
          </a:xfrm>
        </p:spPr>
        <p:txBody>
          <a:bodyPr>
            <a:noAutofit/>
          </a:bodyPr>
          <a:lstStyle/>
          <a:p>
            <a:pPr algn="r"/>
            <a:r>
              <a:rPr lang="es-ES" b="1" dirty="0" smtClean="0">
                <a:solidFill>
                  <a:srgbClr val="FF0000"/>
                </a:solidFill>
                <a:latin typeface="Arial Rounded MT Bold" panose="020F0704030504030204" pitchFamily="34" charset="0"/>
              </a:rPr>
              <a:t>PRUDENCE</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0" y="66675"/>
            <a:ext cx="7635735" cy="6614433"/>
          </a:xfrm>
        </p:spPr>
        <p:txBody>
          <a:bodyPr>
            <a:normAutofit lnSpcReduction="10000"/>
          </a:bodyPr>
          <a:lstStyle/>
          <a:p>
            <a:pPr marL="0" indent="0" algn="just">
              <a:buNone/>
            </a:pPr>
            <a:r>
              <a:rPr lang="es-ES" sz="2400" b="1" dirty="0" smtClean="0">
                <a:solidFill>
                  <a:srgbClr val="0070C0"/>
                </a:solidFill>
                <a:latin typeface="Arial Rounded MT Bold" panose="020F0704030504030204" pitchFamily="34" charset="0"/>
              </a:rPr>
              <a:t>Soyez prudent lorsque vous parlez et agissez.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-Soutenir quelqu'un en difficulté.</a:t>
            </a:r>
          </a:p>
          <a:p>
            <a:pPr marL="0" indent="0" algn="just">
              <a:buNone/>
            </a:pPr>
            <a:r>
              <a:rPr lang="es-ES" sz="2400" b="1" dirty="0" smtClean="0">
                <a:solidFill>
                  <a:schemeClr val="bg1"/>
                </a:solidFill>
                <a:latin typeface="Arial Rounded MT Bold" panose="020F0704030504030204" pitchFamily="34" charset="0"/>
              </a:rPr>
              <a:t>-Agir avec prudence dans les décisions des enfants.</a:t>
            </a:r>
          </a:p>
          <a:p>
            <a:pPr marL="0" indent="0" algn="just">
              <a:buNone/>
            </a:pPr>
            <a:r>
              <a:rPr lang="es-ES" sz="2400" b="1" dirty="0" smtClean="0">
                <a:solidFill>
                  <a:schemeClr val="bg1"/>
                </a:solidFill>
                <a:latin typeface="Arial Rounded MT Bold" panose="020F0704030504030204" pitchFamily="34" charset="0"/>
              </a:rPr>
              <a:t>-Agir de façon juste et appropriée avec tout le monde. </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-Réagir de façon impulsive et négative de la part des parents envers les enfants. </a:t>
            </a:r>
          </a:p>
          <a:p>
            <a:pPr marL="0" indent="0" algn="just">
              <a:buNone/>
            </a:pPr>
            <a:r>
              <a:rPr lang="es-ES" sz="2400" b="1" dirty="0" smtClean="0">
                <a:solidFill>
                  <a:schemeClr val="bg1"/>
                </a:solidFill>
                <a:latin typeface="Arial Rounded MT Bold" panose="020F0704030504030204" pitchFamily="34" charset="0"/>
              </a:rPr>
              <a:t>Ne soyez pas prudent lorsque vous donnez, jugez et définissez des actes circonstanciels ou que vous vous précipitez dans le catalogage. </a:t>
            </a:r>
          </a:p>
          <a:p>
            <a:pPr marL="0" indent="0" algn="just">
              <a:buNone/>
            </a:pPr>
            <a:r>
              <a:rPr lang="es-ES" sz="2400" b="1" dirty="0" smtClean="0">
                <a:solidFill>
                  <a:schemeClr val="bg1"/>
                </a:solidFill>
                <a:latin typeface="Arial Rounded MT Bold" panose="020F0704030504030204" pitchFamily="34" charset="0"/>
              </a:rPr>
              <a:t>-Ne respecte pas ma famille, ne sois maladroit avec aucune d'entre elles, ne réfléchis pas avant d'agir. </a:t>
            </a:r>
            <a:endParaRPr lang="es-ES" sz="2400" b="1" dirty="0">
              <a:solidFill>
                <a:schemeClr val="bg1"/>
              </a:solidFill>
              <a:latin typeface="Arial Rounded MT Bold" panose="020F0704030504030204" pitchFamily="34" charset="0"/>
            </a:endParaRPr>
          </a:p>
        </p:txBody>
      </p:sp>
      <p:pic>
        <p:nvPicPr>
          <p:cNvPr id="4098" name="Picture 2" descr="Resultado de imagen para prudencia"/>
          <p:cNvPicPr>
            <a:picLocks noChangeAspect="1" noChangeArrowheads="1"/>
          </p:cNvPicPr>
          <p:nvPr/>
        </p:nvPicPr>
        <p:blipFill rotWithShape="1">
          <a:blip r:embed="rId2">
            <a:extLst>
              <a:ext uri="{28A0092B-C50C-407E-A947-70E740481C1C}">
                <a14:useLocalDpi xmlns:a14="http://schemas.microsoft.com/office/drawing/2010/main" val="0"/>
              </a:ext>
            </a:extLst>
          </a:blip>
          <a:srcRect l="17586" r="13072"/>
          <a:stretch/>
        </p:blipFill>
        <p:spPr bwMode="auto">
          <a:xfrm>
            <a:off x="7743825" y="879020"/>
            <a:ext cx="4391544" cy="475977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7843117" y="5705474"/>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Le simple croit tout, mais le prudent surveille bien ses pas</a:t>
            </a:r>
            <a:r>
              <a:rPr lang="es-ES" sz="1400" b="1" dirty="0" smtClean="0">
                <a:latin typeface="Candara" panose="020E0502030303020204" pitchFamily="34" charset="0"/>
              </a:rPr>
              <a:t>. Proverbes 14, 15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51104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749" y="459924"/>
            <a:ext cx="2604405" cy="1086519"/>
          </a:xfrm>
        </p:spPr>
        <p:txBody>
          <a:bodyPr>
            <a:noAutofit/>
          </a:bodyPr>
          <a:lstStyle/>
          <a:p>
            <a:pPr algn="r"/>
            <a:r>
              <a:rPr lang="es-ES" b="1" dirty="0" smtClean="0">
                <a:solidFill>
                  <a:srgbClr val="FF0000"/>
                </a:solidFill>
                <a:latin typeface="Arial Rounded MT Bold" panose="020F0704030504030204" pitchFamily="34" charset="0"/>
              </a:rPr>
              <a:t>FOI</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562475" y="123826"/>
            <a:ext cx="7635735" cy="6738258"/>
          </a:xfrm>
        </p:spPr>
        <p:txBody>
          <a:bodyPr>
            <a:normAutofit fontScale="85000" lnSpcReduction="20000"/>
          </a:bodyPr>
          <a:lstStyle/>
          <a:p>
            <a:pPr marL="0" indent="0" algn="just">
              <a:buNone/>
            </a:pPr>
            <a:r>
              <a:rPr lang="es-ES" sz="2400" b="1" dirty="0" smtClean="0">
                <a:solidFill>
                  <a:srgbClr val="0070C0"/>
                </a:solidFill>
                <a:latin typeface="Arial Rounded MT Bold" panose="020F0704030504030204" pitchFamily="34" charset="0"/>
              </a:rPr>
              <a:t>Croyance et espérance personnelles dans l'existence d'un être supérieur, certitude inébranlable que ce qui est attendu, ce qui est cru, est vrai, vrai, incontestable.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-Agir en dépit du fait qu'il n'y a pas de raison logique. </a:t>
            </a:r>
          </a:p>
          <a:p>
            <a:pPr marL="0" indent="0" algn="just">
              <a:buNone/>
            </a:pPr>
            <a:r>
              <a:rPr lang="es-ES" sz="2400" b="1" dirty="0" smtClean="0">
                <a:solidFill>
                  <a:schemeClr val="bg1"/>
                </a:solidFill>
                <a:latin typeface="Arial Rounded MT Bold" panose="020F0704030504030204" pitchFamily="34" charset="0"/>
              </a:rPr>
              <a:t>-Croire en Dieu et reconnaître qu'Il est le créateur de toutes choses. </a:t>
            </a:r>
          </a:p>
          <a:p>
            <a:pPr marL="0" indent="0" algn="just">
              <a:buNone/>
            </a:pPr>
            <a:r>
              <a:rPr lang="es-ES" sz="2400" b="1" dirty="0" smtClean="0">
                <a:solidFill>
                  <a:schemeClr val="bg1"/>
                </a:solidFill>
                <a:latin typeface="Arial Rounded MT Bold" panose="020F0704030504030204" pitchFamily="34" charset="0"/>
              </a:rPr>
              <a:t>-Laissez ma famille prendre l'habitude de prier. </a:t>
            </a:r>
          </a:p>
          <a:p>
            <a:pPr marL="0" indent="0" algn="just">
              <a:buNone/>
            </a:pPr>
            <a:r>
              <a:rPr lang="es-ES" sz="2400" b="1" dirty="0" smtClean="0">
                <a:solidFill>
                  <a:schemeClr val="bg1"/>
                </a:solidFill>
                <a:latin typeface="Arial Rounded MT Bold" panose="020F0704030504030204" pitchFamily="34" charset="0"/>
              </a:rPr>
              <a:t>Assister, avec ma famille, à l'Eucharistie tous les dimanches. </a:t>
            </a:r>
          </a:p>
          <a:p>
            <a:pPr marL="0" indent="0" algn="just">
              <a:buNone/>
            </a:pPr>
            <a:r>
              <a:rPr lang="es-ES" sz="2400" b="1" dirty="0" smtClean="0">
                <a:solidFill>
                  <a:schemeClr val="bg1"/>
                </a:solidFill>
                <a:latin typeface="Arial Rounded MT Bold" panose="020F0704030504030204" pitchFamily="34" charset="0"/>
              </a:rPr>
              <a:t>-Partager la Parole de Dieu en famille. </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-Voir, c'est croire. </a:t>
            </a:r>
          </a:p>
          <a:p>
            <a:pPr marL="0" indent="0" algn="just">
              <a:buNone/>
            </a:pPr>
            <a:r>
              <a:rPr lang="es-ES" sz="2400" b="1" dirty="0" smtClean="0">
                <a:solidFill>
                  <a:schemeClr val="bg1"/>
                </a:solidFill>
                <a:latin typeface="Arial Rounded MT Bold" panose="020F0704030504030204" pitchFamily="34" charset="0"/>
              </a:rPr>
              <a:t>Ne crois en rien ou en toi-même.</a:t>
            </a:r>
          </a:p>
          <a:p>
            <a:pPr marL="0" indent="0" algn="just">
              <a:buNone/>
            </a:pPr>
            <a:r>
              <a:rPr lang="es-ES" sz="2400" b="1" dirty="0" smtClean="0">
                <a:solidFill>
                  <a:schemeClr val="bg1"/>
                </a:solidFill>
                <a:latin typeface="Arial Rounded MT Bold" panose="020F0704030504030204" pitchFamily="34" charset="0"/>
              </a:rPr>
              <a:t>-Démontrer une faiblesse spirituelle. </a:t>
            </a:r>
          </a:p>
          <a:p>
            <a:pPr marL="0" indent="0" algn="just">
              <a:buNone/>
            </a:pPr>
            <a:r>
              <a:rPr lang="es-ES" sz="2400" b="1" dirty="0" smtClean="0">
                <a:solidFill>
                  <a:schemeClr val="bg1"/>
                </a:solidFill>
                <a:latin typeface="Arial Rounded MT Bold" panose="020F0704030504030204" pitchFamily="34" charset="0"/>
              </a:rPr>
              <a:t>-Trouvez des excuses pour ne pas entendre ou ne pas lire la Parole de Dieu. </a:t>
            </a:r>
          </a:p>
          <a:p>
            <a:pPr marL="0" indent="0" algn="just">
              <a:buNone/>
            </a:pPr>
            <a:r>
              <a:rPr lang="es-ES" sz="2400" b="1" dirty="0" smtClean="0">
                <a:solidFill>
                  <a:schemeClr val="bg1"/>
                </a:solidFill>
                <a:latin typeface="Arial Rounded MT Bold" panose="020F0704030504030204" pitchFamily="34" charset="0"/>
              </a:rPr>
              <a:t>-Ne partagez pas la Parole de Dieu en famille. </a:t>
            </a:r>
          </a:p>
          <a:p>
            <a:pPr marL="0" indent="0" algn="just">
              <a:buNone/>
            </a:pPr>
            <a:r>
              <a:rPr lang="es-ES" sz="2400" b="1" dirty="0" smtClean="0">
                <a:solidFill>
                  <a:schemeClr val="bg1"/>
                </a:solidFill>
                <a:latin typeface="Arial Rounded MT Bold" panose="020F0704030504030204" pitchFamily="34" charset="0"/>
              </a:rPr>
              <a:t>-Ne pas accompagner ou être cohérent avec les sacrements dans la vie chrétienne de nos familles.</a:t>
            </a:r>
            <a:endParaRPr lang="es-ES" sz="2400" b="1" dirty="0">
              <a:solidFill>
                <a:schemeClr val="bg1"/>
              </a:solidFill>
              <a:latin typeface="Arial Rounded MT Bold" panose="020F070403050403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5" y="1317843"/>
            <a:ext cx="4556265" cy="4556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ítulo 1"/>
          <p:cNvSpPr txBox="1">
            <a:spLocks/>
          </p:cNvSpPr>
          <p:nvPr/>
        </p:nvSpPr>
        <p:spPr>
          <a:xfrm>
            <a:off x="282518" y="5920075"/>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Or, la foi est la garantie de ce qui est attendu, la certitude de ce qui n'est pas vu</a:t>
            </a:r>
            <a:r>
              <a:rPr lang="es-ES" sz="1400" b="1" dirty="0" smtClean="0">
                <a:latin typeface="Candara" panose="020E0502030303020204" pitchFamily="34" charset="0"/>
              </a:rPr>
              <a:t>. Hébreux 11, 1</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95555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3875" y="-85725"/>
            <a:ext cx="3254315" cy="1086519"/>
          </a:xfrm>
        </p:spPr>
        <p:txBody>
          <a:bodyPr>
            <a:noAutofit/>
          </a:bodyPr>
          <a:lstStyle/>
          <a:p>
            <a:pPr algn="r"/>
            <a:r>
              <a:rPr lang="es-ES" b="1" dirty="0" smtClean="0">
                <a:solidFill>
                  <a:srgbClr val="FF0000"/>
                </a:solidFill>
                <a:latin typeface="Arial Rounded MT Bold" panose="020F0704030504030204" pitchFamily="34" charset="0"/>
              </a:rPr>
              <a:t>AMOUR</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0" y="0"/>
            <a:ext cx="7635735" cy="6776355"/>
          </a:xfrm>
        </p:spPr>
        <p:txBody>
          <a:bodyPr>
            <a:normAutofit/>
          </a:bodyPr>
          <a:lstStyle/>
          <a:p>
            <a:pPr marL="0" indent="0" algn="just">
              <a:buNone/>
            </a:pPr>
            <a:r>
              <a:rPr lang="es-ES" sz="2400" b="1" dirty="0" smtClean="0">
                <a:solidFill>
                  <a:srgbClr val="0070C0"/>
                </a:solidFill>
                <a:latin typeface="Arial Rounded MT Bold" panose="020F0704030504030204" pitchFamily="34" charset="0"/>
              </a:rPr>
              <a:t>C'est la force qui nous pousse à bien faire les choses.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-Se donner sans excuses ni réconfort. </a:t>
            </a:r>
          </a:p>
          <a:p>
            <a:pPr marL="0" indent="0" algn="just">
              <a:buNone/>
            </a:pPr>
            <a:r>
              <a:rPr lang="es-ES" sz="2400" b="1" dirty="0" smtClean="0">
                <a:solidFill>
                  <a:schemeClr val="bg1"/>
                </a:solidFill>
                <a:latin typeface="Arial Rounded MT Bold" panose="020F0704030504030204" pitchFamily="34" charset="0"/>
              </a:rPr>
              <a:t>-Savoir pardonner.</a:t>
            </a:r>
          </a:p>
          <a:p>
            <a:pPr marL="0" indent="0" algn="just">
              <a:buNone/>
            </a:pPr>
            <a:r>
              <a:rPr lang="es-ES" sz="2400" b="1" dirty="0" smtClean="0">
                <a:solidFill>
                  <a:schemeClr val="bg1"/>
                </a:solidFill>
                <a:latin typeface="Arial Rounded MT Bold" panose="020F0704030504030204" pitchFamily="34" charset="0"/>
              </a:rPr>
              <a:t>-Faire les choses toujours avec amour.</a:t>
            </a:r>
          </a:p>
          <a:p>
            <a:pPr marL="0" indent="0" algn="just">
              <a:buNone/>
            </a:pPr>
            <a:r>
              <a:rPr lang="es-ES" sz="2400" b="1" dirty="0" smtClean="0">
                <a:solidFill>
                  <a:schemeClr val="bg1"/>
                </a:solidFill>
                <a:latin typeface="Arial Rounded MT Bold" panose="020F0704030504030204" pitchFamily="34" charset="0"/>
              </a:rPr>
              <a:t>-Montrer et recevoir des signes d'affection.</a:t>
            </a:r>
            <a:endParaRPr lang="es-ES" sz="2400" b="1" dirty="0">
              <a:solidFill>
                <a:schemeClr val="bg1"/>
              </a:solidFill>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-Ne penser qu'à soi (égocentrisme).</a:t>
            </a:r>
          </a:p>
          <a:p>
            <a:pPr marL="0" indent="0" algn="just">
              <a:buNone/>
            </a:pPr>
            <a:r>
              <a:rPr lang="es-ES" sz="2400" b="1" dirty="0" smtClean="0">
                <a:solidFill>
                  <a:schemeClr val="bg1"/>
                </a:solidFill>
                <a:latin typeface="Arial Rounded MT Bold" panose="020F0704030504030204" pitchFamily="34" charset="0"/>
              </a:rPr>
              <a:t>-Être égoïste et incompréhensible avec mon conjoint et mes enfants. </a:t>
            </a:r>
          </a:p>
          <a:p>
            <a:pPr marL="0" indent="0" algn="just">
              <a:buNone/>
            </a:pPr>
            <a:r>
              <a:rPr lang="es-ES" sz="2400" b="1" dirty="0" smtClean="0">
                <a:solidFill>
                  <a:schemeClr val="bg1"/>
                </a:solidFill>
                <a:latin typeface="Arial Rounded MT Bold" panose="020F0704030504030204" pitchFamily="34" charset="0"/>
              </a:rPr>
              <a:t>-Trahir mes enfants ou mon partenaire. </a:t>
            </a:r>
          </a:p>
          <a:p>
            <a:pPr marL="0" indent="0" algn="just">
              <a:buNone/>
            </a:pPr>
            <a:r>
              <a:rPr lang="es-ES" sz="2400" b="1" dirty="0" smtClean="0">
                <a:solidFill>
                  <a:schemeClr val="bg1"/>
                </a:solidFill>
                <a:latin typeface="Arial Rounded MT Bold" panose="020F0704030504030204" pitchFamily="34" charset="0"/>
              </a:rPr>
              <a:t>-Ne valorise pas ma famille. </a:t>
            </a:r>
            <a:endParaRPr lang="es-ES" sz="2400" b="1" dirty="0">
              <a:solidFill>
                <a:schemeClr val="bg1"/>
              </a:solidFill>
              <a:latin typeface="Arial Rounded MT Bold" panose="020F0704030504030204" pitchFamily="34" charset="0"/>
            </a:endParaRPr>
          </a:p>
        </p:txBody>
      </p:sp>
      <p:pic>
        <p:nvPicPr>
          <p:cNvPr id="7174" name="Picture 6"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6936" r="15722"/>
          <a:stretch/>
        </p:blipFill>
        <p:spPr bwMode="auto">
          <a:xfrm>
            <a:off x="7577305" y="727290"/>
            <a:ext cx="4570960" cy="443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ítulo 1"/>
          <p:cNvSpPr txBox="1">
            <a:spLocks/>
          </p:cNvSpPr>
          <p:nvPr/>
        </p:nvSpPr>
        <p:spPr>
          <a:xfrm>
            <a:off x="7766305" y="5274129"/>
            <a:ext cx="4192960" cy="8409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L'amour est patient, c'est gentil. L'amour n'est ni jaloux, ni vantard, ni fier. Il n'est pas grossier, il n'est pas égoïste, il ne se fâche pas facilement, il n'a pas de rancune</a:t>
            </a:r>
            <a:r>
              <a:rPr lang="es-ES" sz="1400" b="1" dirty="0" smtClean="0">
                <a:latin typeface="Candara" panose="020E0502030303020204" pitchFamily="34" charset="0"/>
              </a:rPr>
              <a:t>. 1 Corinthiens 13, 4-5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224914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1" y="694655"/>
            <a:ext cx="4440859" cy="1086519"/>
          </a:xfrm>
        </p:spPr>
        <p:txBody>
          <a:bodyPr>
            <a:noAutofit/>
          </a:bodyPr>
          <a:lstStyle/>
          <a:p>
            <a:pPr algn="r"/>
            <a:r>
              <a:rPr lang="es-ES" b="1" dirty="0" smtClean="0">
                <a:solidFill>
                  <a:srgbClr val="FF0000"/>
                </a:solidFill>
                <a:latin typeface="Arial Rounded MT Bold" panose="020F0704030504030204" pitchFamily="34" charset="0"/>
              </a:rPr>
              <a:t>PATIENCE</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48175" y="76201"/>
            <a:ext cx="7635735" cy="6604908"/>
          </a:xfrm>
        </p:spPr>
        <p:txBody>
          <a:bodyPr>
            <a:normAutofit fontScale="92500" lnSpcReduction="20000"/>
          </a:bodyPr>
          <a:lstStyle/>
          <a:p>
            <a:pPr marL="0" indent="0" algn="just">
              <a:buNone/>
            </a:pPr>
            <a:r>
              <a:rPr lang="es-ES" sz="2400" b="1" dirty="0" smtClean="0">
                <a:solidFill>
                  <a:srgbClr val="0070C0"/>
                </a:solidFill>
                <a:latin typeface="Arial Rounded MT Bold" panose="020F0704030504030204" pitchFamily="34" charset="0"/>
              </a:rPr>
              <a:t>Expérience de compassion et de maîtrise personnelle, afin de ne pas réagir avec violence à la faiblesse des enfants.</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-Écoutez avant d'agir.</a:t>
            </a:r>
          </a:p>
          <a:p>
            <a:pPr marL="0" indent="0" algn="just">
              <a:buNone/>
            </a:pPr>
            <a:r>
              <a:rPr lang="es-ES" sz="2400" b="1" dirty="0" smtClean="0">
                <a:solidFill>
                  <a:schemeClr val="bg1"/>
                </a:solidFill>
                <a:latin typeface="Arial Rounded MT Bold" panose="020F0704030504030204" pitchFamily="34" charset="0"/>
              </a:rPr>
              <a:t>-Considérez des attitudes différentes des vôtres. </a:t>
            </a:r>
          </a:p>
          <a:p>
            <a:pPr marL="0" indent="0" algn="just">
              <a:buNone/>
            </a:pPr>
            <a:r>
              <a:rPr lang="es-ES" sz="2400" b="1" dirty="0" smtClean="0">
                <a:solidFill>
                  <a:schemeClr val="bg1"/>
                </a:solidFill>
                <a:latin typeface="Arial Rounded MT Bold" panose="020F0704030504030204" pitchFamily="34" charset="0"/>
              </a:rPr>
              <a:t>Pratiquer la maîtrise de soi, se maîtriser dans les moments les plus critiques. </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-Soyez patient à la maison et de toutes les façons possibles, célébrez vos réalisations et soutenez patiemment vos échecs. </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-Agir directement avec agressivité ou violence.</a:t>
            </a:r>
          </a:p>
          <a:p>
            <a:pPr marL="0" indent="0" algn="just">
              <a:buNone/>
            </a:pPr>
            <a:r>
              <a:rPr lang="es-ES" sz="2400" b="1" dirty="0" smtClean="0">
                <a:solidFill>
                  <a:schemeClr val="bg1"/>
                </a:solidFill>
                <a:latin typeface="Arial Rounded MT Bold" panose="020F0704030504030204" pitchFamily="34" charset="0"/>
              </a:rPr>
              <a:t>-Perdre le contrôle et juger des attitudes différentes.</a:t>
            </a:r>
          </a:p>
          <a:p>
            <a:pPr marL="0" indent="0" algn="just">
              <a:buNone/>
            </a:pPr>
            <a:r>
              <a:rPr lang="es-ES" sz="2400" b="1" dirty="0" smtClean="0">
                <a:solidFill>
                  <a:schemeClr val="bg1"/>
                </a:solidFill>
                <a:latin typeface="Arial Rounded MT Bold" panose="020F0704030504030204" pitchFamily="34" charset="0"/>
              </a:rPr>
              <a:t>-Ne pas savoir comment contrôler les émotions négatives.</a:t>
            </a:r>
          </a:p>
          <a:p>
            <a:pPr marL="0" indent="0" algn="just">
              <a:buNone/>
            </a:pPr>
            <a:r>
              <a:rPr lang="es-ES" sz="2400" b="1" dirty="0" smtClean="0">
                <a:solidFill>
                  <a:schemeClr val="bg1"/>
                </a:solidFill>
                <a:latin typeface="Arial Rounded MT Bold" panose="020F0704030504030204" pitchFamily="34" charset="0"/>
              </a:rPr>
              <a:t>-Réagir avec des punitions, psychologiques, physiques, etc. aux situations négatives d'un membre de la famille. </a:t>
            </a:r>
            <a:endParaRPr lang="es-ES" sz="2400" b="1" dirty="0">
              <a:solidFill>
                <a:schemeClr val="bg1"/>
              </a:solidFill>
              <a:latin typeface="Arial Rounded MT Bold" panose="020F0704030504030204" pitchFamily="34" charset="0"/>
            </a:endParaRPr>
          </a:p>
        </p:txBody>
      </p:sp>
      <p:pic>
        <p:nvPicPr>
          <p:cNvPr id="7170" name="Picture 2" descr="Resultado de imagen para PACI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 y="1600198"/>
            <a:ext cx="4343399" cy="315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96793" y="4777075"/>
            <a:ext cx="4192960" cy="8409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Celui qui est patient fait preuve d'un grand discernement ;</a:t>
            </a:r>
            <a:br>
              <a:rPr lang="es-ES" sz="1400" b="1" dirty="0">
                <a:latin typeface="Candara" panose="020E0502030303020204" pitchFamily="34" charset="0"/>
              </a:rPr>
            </a:br>
            <a:r>
              <a:rPr lang="es-ES" sz="1400" b="1" dirty="0">
                <a:latin typeface="Candara" panose="020E0502030303020204" pitchFamily="34" charset="0"/>
              </a:rPr>
              <a:t>celui qui est agressif montre beaucoup de folie</a:t>
            </a:r>
            <a:r>
              <a:rPr lang="es-ES" sz="1400" b="1" dirty="0" smtClean="0">
                <a:latin typeface="Candara" panose="020E0502030303020204" pitchFamily="34" charset="0"/>
              </a:rPr>
              <a:t>. Proverbes 14, 29</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5773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9813" y="7937"/>
            <a:ext cx="5127170" cy="1086519"/>
          </a:xfrm>
        </p:spPr>
        <p:txBody>
          <a:bodyPr>
            <a:noAutofit/>
          </a:bodyPr>
          <a:lstStyle/>
          <a:p>
            <a:pPr algn="r"/>
            <a:r>
              <a:rPr lang="es-ES" b="1" dirty="0" smtClean="0">
                <a:solidFill>
                  <a:srgbClr val="FF0000"/>
                </a:solidFill>
                <a:latin typeface="Arial Rounded MT Bold" panose="020F0704030504030204" pitchFamily="34" charset="0"/>
              </a:rPr>
              <a:t>AUTRES VALEURS</a:t>
            </a:r>
            <a:endParaRPr lang="es-ES" b="1" dirty="0">
              <a:solidFill>
                <a:srgbClr val="FF0000"/>
              </a:solidFill>
              <a:latin typeface="Arial Rounded MT Bold" panose="020F0704030504030204" pitchFamily="34" charset="0"/>
            </a:endParaRPr>
          </a:p>
        </p:txBody>
      </p:sp>
      <p:sp>
        <p:nvSpPr>
          <p:cNvPr id="4" name="AutoShape 2" descr="Resultado de imagen para compromi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para compromis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22" y="4923439"/>
            <a:ext cx="2625628" cy="1636395"/>
          </a:xfrm>
          <a:prstGeom prst="rect">
            <a:avLst/>
          </a:prstGeom>
          <a:ln>
            <a:noFill/>
          </a:ln>
          <a:effectLst>
            <a:softEdge rad="112500"/>
          </a:effectLst>
        </p:spPr>
      </p:pic>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933450"/>
            <a:ext cx="2700867"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Resultado de imagen para solidar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857499"/>
            <a:ext cx="48768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Resultado de imagen para justic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4451" y="2857500"/>
            <a:ext cx="2759310" cy="2190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Resultado de imagen para escuch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25" y="3314700"/>
            <a:ext cx="2222500" cy="1456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Resultado de imagen para diÃ¡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457200"/>
            <a:ext cx="268605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0" name="Picture 16" descr="Resultado de imagen para lealt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3250" y="4991099"/>
            <a:ext cx="3413125" cy="1254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descr="Resultado de imagen para comprensiÃ³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8309" y="5600699"/>
            <a:ext cx="2180069" cy="1115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 name="Picture 20" descr="Resultado de imagen para fidelida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3125"/>
          <a:stretch/>
        </p:blipFill>
        <p:spPr bwMode="auto">
          <a:xfrm>
            <a:off x="6279406" y="933450"/>
            <a:ext cx="3314700" cy="1885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8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7750" y="327025"/>
            <a:ext cx="10515600" cy="1520825"/>
          </a:xfrm>
        </p:spPr>
        <p:txBody>
          <a:bodyPr>
            <a:normAutofit fontScale="90000"/>
          </a:bodyPr>
          <a:lstStyle/>
          <a:p>
            <a:pPr algn="just"/>
            <a:r>
              <a:rPr lang="es-ES" dirty="0" smtClean="0">
                <a:solidFill>
                  <a:srgbClr val="FF0000"/>
                </a:solidFill>
                <a:latin typeface="Arial Rounded MT Bold" panose="020F0704030504030204" pitchFamily="34" charset="0"/>
              </a:rPr>
              <a:t>Si vous allez mettre en pratique ces vertus (valeurs), n'oubliez pas de lire, si nécessaire, la citation biblique suivante :</a:t>
            </a:r>
            <a:endParaRPr lang="es-ES" dirty="0">
              <a:solidFill>
                <a:srgbClr val="FF0000"/>
              </a:solidFill>
              <a:latin typeface="Arial Rounded MT Bold" panose="020F0704030504030204" pitchFamily="34" charset="0"/>
            </a:endParaRPr>
          </a:p>
        </p:txBody>
      </p:sp>
      <p:sp>
        <p:nvSpPr>
          <p:cNvPr id="3" name="2 Marcador de contenido"/>
          <p:cNvSpPr>
            <a:spLocks noGrp="1"/>
          </p:cNvSpPr>
          <p:nvPr>
            <p:ph idx="1"/>
          </p:nvPr>
        </p:nvSpPr>
        <p:spPr>
          <a:xfrm>
            <a:off x="723900" y="2120900"/>
            <a:ext cx="11277600" cy="2174875"/>
          </a:xfrm>
        </p:spPr>
        <p:txBody>
          <a:bodyPr>
            <a:noAutofit/>
          </a:bodyPr>
          <a:lstStyle/>
          <a:p>
            <a:pPr marL="0" indent="0" algn="just">
              <a:buNone/>
            </a:pPr>
            <a:r>
              <a:rPr lang="es-ES" sz="3200" dirty="0" smtClean="0">
                <a:solidFill>
                  <a:schemeClr val="accent1">
                    <a:lumMod val="50000"/>
                  </a:schemeClr>
                </a:solidFill>
                <a:latin typeface="Candara" panose="020E0502030303020204" pitchFamily="34" charset="0"/>
              </a:rPr>
              <a:t>Mais </a:t>
            </a:r>
            <a:r>
              <a:rPr lang="es-ES" sz="3200" dirty="0">
                <a:solidFill>
                  <a:schemeClr val="accent1">
                    <a:lumMod val="50000"/>
                  </a:schemeClr>
                </a:solidFill>
                <a:latin typeface="Candara" panose="020E0502030303020204" pitchFamily="34" charset="0"/>
              </a:rPr>
              <a:t>je vous le dis, ne jurez d'aucune manière : ni par le ciel, car c'est le trône de Dieu</a:t>
            </a:r>
            <a:r>
              <a:rPr lang="es-ES" sz="3200" dirty="0" smtClean="0">
                <a:solidFill>
                  <a:schemeClr val="accent1">
                    <a:lumMod val="50000"/>
                  </a:schemeClr>
                </a:solidFill>
                <a:latin typeface="Candara" panose="020E0502030303020204" pitchFamily="34" charset="0"/>
              </a:rPr>
              <a:t> ;</a:t>
            </a:r>
            <a:r>
              <a:rPr lang="es-ES" sz="3200" dirty="0">
                <a:solidFill>
                  <a:schemeClr val="accent1">
                    <a:lumMod val="50000"/>
                  </a:schemeClr>
                </a:solidFill>
                <a:latin typeface="Candara" panose="020E0502030303020204" pitchFamily="34" charset="0"/>
              </a:rPr>
              <a:t> ni par la terre, car c'est le marchepied de ses pieds ; ni par Jérusalem, car c'est la ville du grand roi. </a:t>
            </a:r>
            <a:r>
              <a:rPr lang="es-ES" sz="3200" dirty="0" smtClean="0">
                <a:solidFill>
                  <a:schemeClr val="accent1">
                    <a:lumMod val="50000"/>
                  </a:schemeClr>
                </a:solidFill>
                <a:latin typeface="Candara" panose="020E0502030303020204" pitchFamily="34" charset="0"/>
              </a:rPr>
              <a:t>Ne </a:t>
            </a:r>
            <a:r>
              <a:rPr lang="es-ES" sz="3200" dirty="0">
                <a:solidFill>
                  <a:schemeClr val="accent1">
                    <a:lumMod val="50000"/>
                  </a:schemeClr>
                </a:solidFill>
                <a:latin typeface="Candara" panose="020E0502030303020204" pitchFamily="34" charset="0"/>
              </a:rPr>
              <a:t>jurez </a:t>
            </a:r>
            <a:r>
              <a:rPr lang="es-ES" sz="3200" dirty="0" smtClean="0">
                <a:solidFill>
                  <a:schemeClr val="accent1">
                    <a:lumMod val="50000"/>
                  </a:schemeClr>
                </a:solidFill>
                <a:latin typeface="Candara" panose="020E0502030303020204" pitchFamily="34" charset="0"/>
              </a:rPr>
              <a:t>pas </a:t>
            </a:r>
            <a:r>
              <a:rPr lang="es-ES" sz="3200" dirty="0">
                <a:solidFill>
                  <a:schemeClr val="accent1">
                    <a:lumMod val="50000"/>
                  </a:schemeClr>
                </a:solidFill>
                <a:latin typeface="Candara" panose="020E0502030303020204" pitchFamily="34" charset="0"/>
              </a:rPr>
              <a:t>sur votre tête </a:t>
            </a:r>
            <a:r>
              <a:rPr lang="es-ES" sz="3200" dirty="0" smtClean="0">
                <a:solidFill>
                  <a:schemeClr val="accent1">
                    <a:lumMod val="50000"/>
                  </a:schemeClr>
                </a:solidFill>
                <a:latin typeface="Candara" panose="020E0502030303020204" pitchFamily="34" charset="0"/>
              </a:rPr>
              <a:t>non plus</a:t>
            </a:r>
            <a:r>
              <a:rPr lang="es-ES" sz="3200" dirty="0">
                <a:solidFill>
                  <a:schemeClr val="accent1">
                    <a:lumMod val="50000"/>
                  </a:schemeClr>
                </a:solidFill>
                <a:latin typeface="Candara" panose="020E0502030303020204" pitchFamily="34" charset="0"/>
              </a:rPr>
              <a:t>, parce que vous ne pouvez pas faire tourner un seul cheveu en noir ou blanc. </a:t>
            </a:r>
            <a:r>
              <a:rPr lang="es-ES" sz="3200" dirty="0" smtClean="0">
                <a:solidFill>
                  <a:schemeClr val="accent1">
                    <a:lumMod val="50000"/>
                  </a:schemeClr>
                </a:solidFill>
                <a:latin typeface="Candara" panose="020E0502030303020204" pitchFamily="34" charset="0"/>
              </a:rPr>
              <a:t>Quand     </a:t>
            </a:r>
            <a:endParaRPr lang="es-ES" sz="3200" dirty="0">
              <a:solidFill>
                <a:schemeClr val="accent1">
                  <a:lumMod val="50000"/>
                </a:schemeClr>
              </a:solidFill>
              <a:latin typeface="Candara" panose="020E0502030303020204" pitchFamily="34" charset="0"/>
            </a:endParaRPr>
          </a:p>
        </p:txBody>
      </p:sp>
      <p:pic>
        <p:nvPicPr>
          <p:cNvPr id="2050" name="Picture 2" descr="Resultado de imagen para viva jesus en nuestros coraz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5351" y="4389190"/>
            <a:ext cx="3603624" cy="24211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723900" y="4297361"/>
            <a:ext cx="7505700" cy="2065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3200" dirty="0" smtClean="0">
                <a:solidFill>
                  <a:schemeClr val="accent1">
                    <a:lumMod val="50000"/>
                  </a:schemeClr>
                </a:solidFill>
                <a:latin typeface="Candara" panose="020E0502030303020204" pitchFamily="34" charset="0"/>
              </a:rPr>
              <a:t>Et quand vous dites "non", que ce soit non. Tout le reste vient du malin. Matthieu 5, 34-37</a:t>
            </a:r>
            <a:endParaRPr lang="es-ES" sz="32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33748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650" y="155575"/>
            <a:ext cx="7886700" cy="1663700"/>
          </a:xfrm>
        </p:spPr>
        <p:txBody>
          <a:bodyPr>
            <a:normAutofit fontScale="90000"/>
          </a:bodyPr>
          <a:lstStyle/>
          <a:p>
            <a:pPr algn="ctr"/>
            <a:r>
              <a:rPr lang="es-ES" b="1" dirty="0" smtClean="0">
                <a:solidFill>
                  <a:srgbClr val="FF0000"/>
                </a:solidFill>
                <a:latin typeface="Arial Rounded MT Bold" panose="020F0704030504030204" pitchFamily="34" charset="0"/>
              </a:rPr>
              <a:t>PROCESSUS D'ÉLABORATION DES DOUZE VERTUS D'UN BON PÈRE-MÈRE</a:t>
            </a:r>
            <a:endParaRPr lang="es-ES" b="1" dirty="0">
              <a:solidFill>
                <a:srgbClr val="FF0000"/>
              </a:solidFill>
              <a:latin typeface="Arial Rounded MT Bold" panose="020F070403050403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80866521"/>
              </p:ext>
            </p:extLst>
          </p:nvPr>
        </p:nvGraphicFramePr>
        <p:xfrm>
          <a:off x="152399" y="647701"/>
          <a:ext cx="11915775" cy="621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44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26450714"/>
              </p:ext>
            </p:extLst>
          </p:nvPr>
        </p:nvGraphicFramePr>
        <p:xfrm>
          <a:off x="152399" y="114301"/>
          <a:ext cx="11915775" cy="674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34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5215" y="0"/>
            <a:ext cx="4261757" cy="1086519"/>
          </a:xfrm>
        </p:spPr>
        <p:txBody>
          <a:bodyPr/>
          <a:lstStyle/>
          <a:p>
            <a:pPr algn="r"/>
            <a:r>
              <a:rPr lang="es-ES" b="1" dirty="0" smtClean="0">
                <a:solidFill>
                  <a:srgbClr val="FF0000"/>
                </a:solidFill>
                <a:latin typeface="Arial Rounded MT Bold" panose="020F0704030504030204" pitchFamily="34" charset="0"/>
              </a:rPr>
              <a:t>HUMILITÉ</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5438" y="19050"/>
            <a:ext cx="7805061" cy="6858000"/>
          </a:xfrm>
        </p:spPr>
        <p:txBody>
          <a:bodyPr>
            <a:normAutofit fontScale="77500" lnSpcReduction="20000"/>
          </a:bodyPr>
          <a:lstStyle/>
          <a:p>
            <a:pPr marL="0" indent="0" algn="just">
              <a:buNone/>
            </a:pPr>
            <a:r>
              <a:rPr lang="es-ES" sz="2400" b="1" dirty="0" smtClean="0">
                <a:solidFill>
                  <a:srgbClr val="0070C0"/>
                </a:solidFill>
                <a:latin typeface="Arial Rounded MT Bold" panose="020F0704030504030204" pitchFamily="34" charset="0"/>
              </a:rPr>
              <a:t>La vertu humaine attribuée à celui qui a développé une conscience de ses propres limites et faiblesses et qui travaille en conséquence.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-Reconnaître que les autres font mieux que moi, ce que j'apprécie et qui m'aide à grandir. </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-Traiter les autres bien et simplement. </a:t>
            </a:r>
          </a:p>
          <a:p>
            <a:pPr marL="0" indent="0" algn="just">
              <a:buNone/>
            </a:pPr>
            <a:r>
              <a:rPr lang="es-ES" sz="2400" b="1" dirty="0" smtClean="0">
                <a:solidFill>
                  <a:schemeClr val="bg1"/>
                </a:solidFill>
                <a:latin typeface="Arial Rounded MT Bold" panose="020F0704030504030204" pitchFamily="34" charset="0"/>
              </a:rPr>
              <a:t>-Pour être gentil face à l'adversité. </a:t>
            </a:r>
          </a:p>
          <a:p>
            <a:pPr marL="0" indent="0" algn="just">
              <a:buNone/>
            </a:pPr>
            <a:r>
              <a:rPr lang="es-ES" sz="2400" b="1" dirty="0" smtClean="0">
                <a:solidFill>
                  <a:schemeClr val="bg1"/>
                </a:solidFill>
                <a:latin typeface="Arial Rounded MT Bold" panose="020F0704030504030204" pitchFamily="34" charset="0"/>
              </a:rPr>
              <a:t>-Reconnaître nos erreurs devant les autres et savoir comment demander de l'aide. </a:t>
            </a:r>
          </a:p>
          <a:p>
            <a:pPr marL="0" indent="0" algn="just">
              <a:buNone/>
            </a:pPr>
            <a:r>
              <a:rPr lang="es-ES" sz="2400" b="1" dirty="0" smtClean="0">
                <a:solidFill>
                  <a:schemeClr val="bg1"/>
                </a:solidFill>
                <a:latin typeface="Arial Rounded MT Bold" panose="020F0704030504030204" pitchFamily="34" charset="0"/>
              </a:rPr>
              <a:t>-Les valeurs de la pratique partout, surtout dans la famille.</a:t>
            </a:r>
          </a:p>
          <a:p>
            <a:pPr marL="0" indent="0" algn="just">
              <a:buNone/>
            </a:pPr>
            <a:r>
              <a:rPr lang="es-ES" sz="2400" b="1" dirty="0" smtClean="0">
                <a:solidFill>
                  <a:schemeClr val="bg1"/>
                </a:solidFill>
                <a:latin typeface="Arial Rounded MT Bold" panose="020F0704030504030204" pitchFamily="34" charset="0"/>
              </a:rPr>
              <a:t>-Se sentir nécessaire, soutenu et guidé par les membres de ma famille. </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-Être superbe avec les autres. </a:t>
            </a:r>
          </a:p>
          <a:p>
            <a:pPr marL="0" indent="0" algn="just">
              <a:buNone/>
            </a:pPr>
            <a:r>
              <a:rPr lang="es-ES" sz="2400" b="1" dirty="0" smtClean="0">
                <a:solidFill>
                  <a:schemeClr val="bg1"/>
                </a:solidFill>
                <a:latin typeface="Arial Rounded MT Bold" panose="020F0704030504030204" pitchFamily="34" charset="0"/>
              </a:rPr>
              <a:t>-Avoir des complexes de supériorité et de grandeur. </a:t>
            </a:r>
          </a:p>
          <a:p>
            <a:pPr marL="0" indent="0" algn="just">
              <a:buNone/>
            </a:pPr>
            <a:r>
              <a:rPr lang="es-ES" sz="2400" b="1" dirty="0" smtClean="0">
                <a:solidFill>
                  <a:schemeClr val="bg1"/>
                </a:solidFill>
                <a:latin typeface="Arial Rounded MT Bold" panose="020F0704030504030204" pitchFamily="34" charset="0"/>
              </a:rPr>
              <a:t>-Pour maltraiter, pour faire du mal à nos semblables. </a:t>
            </a:r>
          </a:p>
          <a:p>
            <a:pPr marL="0" indent="0" algn="just">
              <a:buNone/>
            </a:pPr>
            <a:r>
              <a:rPr lang="es-ES" sz="2400" b="1" dirty="0" smtClean="0">
                <a:solidFill>
                  <a:schemeClr val="bg1"/>
                </a:solidFill>
                <a:latin typeface="Arial Rounded MT Bold" panose="020F0704030504030204" pitchFamily="34" charset="0"/>
              </a:rPr>
              <a:t>--blâmer les autres pour nos erreurs.</a:t>
            </a:r>
          </a:p>
          <a:p>
            <a:pPr marL="0" indent="0" algn="just">
              <a:buNone/>
            </a:pPr>
            <a:r>
              <a:rPr lang="es-ES" sz="2400" b="1" dirty="0" smtClean="0">
                <a:solidFill>
                  <a:schemeClr val="bg1"/>
                </a:solidFill>
                <a:latin typeface="Arial Rounded MT Bold" panose="020F0704030504030204" pitchFamily="34" charset="0"/>
              </a:rPr>
              <a:t>-Ne pas être amical dans les relations interpersonnelles. </a:t>
            </a:r>
          </a:p>
          <a:p>
            <a:pPr marL="0" indent="0" algn="just">
              <a:buNone/>
            </a:pPr>
            <a:r>
              <a:rPr lang="es-ES" sz="2400" b="1" dirty="0" smtClean="0">
                <a:solidFill>
                  <a:schemeClr val="bg1"/>
                </a:solidFill>
                <a:latin typeface="Arial Rounded MT Bold" panose="020F0704030504030204" pitchFamily="34" charset="0"/>
              </a:rPr>
              <a:t>-Imposer ses propres critères sans tenir compte d'autres opinions. </a:t>
            </a:r>
            <a:endParaRPr lang="es-ES" sz="2400" b="1" dirty="0">
              <a:solidFill>
                <a:schemeClr val="bg1"/>
              </a:solidFill>
              <a:latin typeface="Arial Rounded MT Bold" panose="020F0704030504030204" pitchFamily="34" charset="0"/>
            </a:endParaRPr>
          </a:p>
        </p:txBody>
      </p:sp>
      <p:pic>
        <p:nvPicPr>
          <p:cNvPr id="1026" name="Picture 2" descr="Resultado de imagen para humildad"/>
          <p:cNvPicPr>
            <a:picLocks noChangeAspect="1" noChangeArrowheads="1"/>
          </p:cNvPicPr>
          <p:nvPr/>
        </p:nvPicPr>
        <p:blipFill rotWithShape="1">
          <a:blip r:embed="rId2">
            <a:extLst>
              <a:ext uri="{28A0092B-C50C-407E-A947-70E740481C1C}">
                <a14:useLocalDpi xmlns:a14="http://schemas.microsoft.com/office/drawing/2010/main" val="0"/>
              </a:ext>
            </a:extLst>
          </a:blip>
          <a:srcRect l="9250" r="6895"/>
          <a:stretch/>
        </p:blipFill>
        <p:spPr bwMode="auto">
          <a:xfrm>
            <a:off x="7962898" y="799408"/>
            <a:ext cx="4183597" cy="4677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8008565" y="5581650"/>
            <a:ext cx="4107235" cy="75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Ne faites rien par égoïsme ou par vanité ; considérez plutôt les autres avec humilité comme supérieurs à vous-mêmes</a:t>
            </a:r>
            <a:r>
              <a:rPr lang="es-ES" sz="1400" b="1" dirty="0" smtClean="0">
                <a:latin typeface="Candara" panose="020E0502030303020204" pitchFamily="34" charset="0"/>
              </a:rPr>
              <a:t>. Philippiens 2, 3</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65886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836" y="-44901"/>
            <a:ext cx="5127170" cy="959301"/>
          </a:xfrm>
        </p:spPr>
        <p:txBody>
          <a:bodyPr>
            <a:noAutofit/>
          </a:bodyPr>
          <a:lstStyle/>
          <a:p>
            <a:pPr algn="r"/>
            <a:r>
              <a:rPr lang="es-ES" b="1" dirty="0" smtClean="0">
                <a:solidFill>
                  <a:srgbClr val="FF0000"/>
                </a:solidFill>
                <a:latin typeface="Arial Rounded MT Bold" panose="020F0704030504030204" pitchFamily="34" charset="0"/>
              </a:rPr>
              <a:t>L'HONNÊTÉ</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752975" y="114299"/>
            <a:ext cx="7385955" cy="6677025"/>
          </a:xfrm>
        </p:spPr>
        <p:txBody>
          <a:bodyPr>
            <a:normAutofit fontScale="92500" lnSpcReduction="20000"/>
          </a:bodyPr>
          <a:lstStyle/>
          <a:p>
            <a:pPr marL="0" indent="0" algn="just">
              <a:buNone/>
            </a:pPr>
            <a:r>
              <a:rPr lang="es-ES" sz="2400" b="1" dirty="0" smtClean="0">
                <a:solidFill>
                  <a:srgbClr val="0070C0"/>
                </a:solidFill>
                <a:latin typeface="Arial Rounded MT Bold" panose="020F0704030504030204" pitchFamily="34" charset="0"/>
              </a:rPr>
              <a:t>Qualité de la personne à dire la vérité, être décente, raisonnable et juste.</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-Exprimez ce que vous ressentez et dites la vérité.</a:t>
            </a:r>
          </a:p>
          <a:p>
            <a:pPr marL="0" indent="0" algn="just">
              <a:buNone/>
            </a:pPr>
            <a:r>
              <a:rPr lang="es-ES" sz="2400" b="1" dirty="0" smtClean="0">
                <a:solidFill>
                  <a:schemeClr val="bg1"/>
                </a:solidFill>
                <a:latin typeface="Arial Rounded MT Bold" panose="020F0704030504030204" pitchFamily="34" charset="0"/>
              </a:rPr>
              <a:t>-Agir correctement, en respectant les normes, principes et valeurs. </a:t>
            </a:r>
          </a:p>
          <a:p>
            <a:pPr marL="0" indent="0" algn="just">
              <a:buNone/>
            </a:pPr>
            <a:r>
              <a:rPr lang="es-ES" sz="2400" b="1" dirty="0" smtClean="0">
                <a:solidFill>
                  <a:schemeClr val="bg1"/>
                </a:solidFill>
                <a:latin typeface="Arial Rounded MT Bold" panose="020F0704030504030204" pitchFamily="34" charset="0"/>
              </a:rPr>
              <a:t>-Etre un exemple en tout temps pour nos enfants.</a:t>
            </a:r>
          </a:p>
          <a:p>
            <a:pPr marL="0" indent="0" algn="just">
              <a:buNone/>
            </a:pPr>
            <a:r>
              <a:rPr lang="es-ES" sz="2400" b="1" dirty="0" smtClean="0">
                <a:solidFill>
                  <a:schemeClr val="bg1"/>
                </a:solidFill>
                <a:latin typeface="Arial Rounded MT Bold" panose="020F0704030504030204" pitchFamily="34" charset="0"/>
              </a:rPr>
              <a:t>-Pour s'en tenir à la vérité, quelles qu'en soient les conséquences. </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-Mentir devant des fils et des filles et leur apprendre à mentir. </a:t>
            </a:r>
          </a:p>
          <a:p>
            <a:pPr marL="0" indent="0" algn="just">
              <a:buNone/>
            </a:pPr>
            <a:r>
              <a:rPr lang="es-ES" sz="2400" b="1" dirty="0" smtClean="0">
                <a:solidFill>
                  <a:schemeClr val="bg1"/>
                </a:solidFill>
                <a:latin typeface="Arial Rounded MT Bold" panose="020F0704030504030204" pitchFamily="34" charset="0"/>
              </a:rPr>
              <a:t>-Etre une personne corrompue.</a:t>
            </a:r>
          </a:p>
          <a:p>
            <a:pPr marL="0" indent="0" algn="just">
              <a:buNone/>
            </a:pPr>
            <a:r>
              <a:rPr lang="es-ES" sz="2400" b="1" dirty="0" smtClean="0">
                <a:solidFill>
                  <a:schemeClr val="bg1"/>
                </a:solidFill>
                <a:latin typeface="Arial Rounded MT Bold" panose="020F0704030504030204" pitchFamily="34" charset="0"/>
              </a:rPr>
              <a:t>-Acceptez les attitudes négatives. </a:t>
            </a:r>
          </a:p>
          <a:p>
            <a:pPr marL="0" indent="0" algn="just">
              <a:buNone/>
            </a:pPr>
            <a:r>
              <a:rPr lang="es-ES" sz="2400" b="1" dirty="0" smtClean="0">
                <a:solidFill>
                  <a:schemeClr val="bg1"/>
                </a:solidFill>
                <a:latin typeface="Arial Rounded MT Bold" panose="020F0704030504030204" pitchFamily="34" charset="0"/>
              </a:rPr>
              <a:t>-Tolérer et pratiquer le mensonge pieux. </a:t>
            </a:r>
          </a:p>
          <a:p>
            <a:pPr marL="0" indent="0" algn="just">
              <a:buNone/>
            </a:pPr>
            <a:r>
              <a:rPr lang="es-ES" sz="2400" b="1" dirty="0" smtClean="0">
                <a:solidFill>
                  <a:schemeClr val="bg1"/>
                </a:solidFill>
                <a:latin typeface="Arial Rounded MT Bold" panose="020F0704030504030204" pitchFamily="34" charset="0"/>
              </a:rPr>
              <a:t>Chercher le mensonge et ne pas faire face aux conséquences de nos actions. </a:t>
            </a:r>
          </a:p>
        </p:txBody>
      </p:sp>
      <p:pic>
        <p:nvPicPr>
          <p:cNvPr id="2050" name="Picture 2" descr="Resultado de imagen para LA HONESTIDAD"/>
          <p:cNvPicPr>
            <a:picLocks noChangeAspect="1" noChangeArrowheads="1"/>
          </p:cNvPicPr>
          <p:nvPr/>
        </p:nvPicPr>
        <p:blipFill rotWithShape="1">
          <a:blip r:embed="rId2">
            <a:extLst>
              <a:ext uri="{28A0092B-C50C-407E-A947-70E740481C1C}">
                <a14:useLocalDpi xmlns:a14="http://schemas.microsoft.com/office/drawing/2010/main" val="0"/>
              </a:ext>
            </a:extLst>
          </a:blip>
          <a:srcRect l="14474" r="13160"/>
          <a:stretch/>
        </p:blipFill>
        <p:spPr bwMode="auto">
          <a:xfrm>
            <a:off x="95250" y="746343"/>
            <a:ext cx="4497498" cy="4661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59965" y="5417004"/>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smtClean="0">
                <a:latin typeface="Candara" panose="020E0502030303020204" pitchFamily="34" charset="0"/>
              </a:rPr>
              <a:t>Chers </a:t>
            </a:r>
            <a:r>
              <a:rPr lang="es-ES" sz="1400" b="1" dirty="0">
                <a:latin typeface="Candara" panose="020E0502030303020204" pitchFamily="34" charset="0"/>
              </a:rPr>
              <a:t>enfants, n'aimons pas avec des paroles ou des lèvres vers l'extérieur, mais avec les actes et la vérité</a:t>
            </a:r>
            <a:r>
              <a:rPr lang="es-ES" sz="1400" b="1" dirty="0" smtClean="0">
                <a:latin typeface="Candara" panose="020E0502030303020204" pitchFamily="34" charset="0"/>
              </a:rPr>
              <a:t>. 1 Jean 3, 18</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64458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553" y="9525"/>
            <a:ext cx="4056797" cy="875610"/>
          </a:xfrm>
        </p:spPr>
        <p:txBody>
          <a:bodyPr>
            <a:noAutofit/>
          </a:bodyPr>
          <a:lstStyle/>
          <a:p>
            <a:r>
              <a:rPr lang="es-ES" b="1" dirty="0" smtClean="0">
                <a:solidFill>
                  <a:srgbClr val="FF0000"/>
                </a:solidFill>
                <a:latin typeface="Arial Rounded MT Bold" panose="020F0704030504030204" pitchFamily="34" charset="0"/>
              </a:rPr>
              <a:t>RESPECT</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87128" y="66675"/>
            <a:ext cx="7635735" cy="6678190"/>
          </a:xfrm>
        </p:spPr>
        <p:txBody>
          <a:bodyPr>
            <a:normAutofit fontScale="92500" lnSpcReduction="10000"/>
          </a:bodyPr>
          <a:lstStyle/>
          <a:p>
            <a:pPr marL="0" indent="0" algn="just">
              <a:buNone/>
            </a:pPr>
            <a:r>
              <a:rPr lang="es-ES" sz="2400" b="1" dirty="0" smtClean="0">
                <a:solidFill>
                  <a:srgbClr val="0070C0"/>
                </a:solidFill>
                <a:latin typeface="Arial Rounded MT Bold" panose="020F0704030504030204" pitchFamily="34" charset="0"/>
              </a:rPr>
              <a:t>La considération et l'appréciation spéciales que l'on a pour quelqu'un ou quelque chose.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-Respecter la liberté de pensée dans les interactions entre les membres de la famille, les camarades de classe et les enseignants à l'école.</a:t>
            </a:r>
          </a:p>
          <a:p>
            <a:pPr marL="0" indent="0" algn="just">
              <a:buNone/>
            </a:pPr>
            <a:r>
              <a:rPr lang="es-ES" sz="2400" b="1" dirty="0" smtClean="0">
                <a:solidFill>
                  <a:schemeClr val="bg1"/>
                </a:solidFill>
                <a:latin typeface="Arial Rounded MT Bold" panose="020F0704030504030204" pitchFamily="34" charset="0"/>
              </a:rPr>
              <a:t>-Écouter et valoriser les opinions de chaque membre de ma famille.</a:t>
            </a:r>
          </a:p>
          <a:p>
            <a:pPr marL="0" indent="0" algn="just">
              <a:buNone/>
            </a:pPr>
            <a:r>
              <a:rPr lang="es-ES" sz="2400" b="1" dirty="0" smtClean="0">
                <a:solidFill>
                  <a:schemeClr val="bg1"/>
                </a:solidFill>
                <a:latin typeface="Arial Rounded MT Bold" panose="020F0704030504030204" pitchFamily="34" charset="0"/>
              </a:rPr>
              <a:t>-Accueillir et exprimer ce que nous ressentons. </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-En cas de désaccord, proposez des alternatives avec gentillesse et respect.</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-Imposer leurs propres décisions et comportements autoritaires aux autres. </a:t>
            </a:r>
          </a:p>
          <a:p>
            <a:pPr marL="0" indent="0" algn="just">
              <a:buNone/>
            </a:pPr>
            <a:r>
              <a:rPr lang="es-ES" sz="2400" b="1" dirty="0" smtClean="0">
                <a:solidFill>
                  <a:schemeClr val="bg1"/>
                </a:solidFill>
                <a:latin typeface="Arial Rounded MT Bold" panose="020F0704030504030204" pitchFamily="34" charset="0"/>
              </a:rPr>
              <a:t>-Ignorez un membre de la famille comme s'il n'existait pas. </a:t>
            </a:r>
          </a:p>
          <a:p>
            <a:pPr marL="0" indent="0" algn="just">
              <a:buNone/>
            </a:pPr>
            <a:r>
              <a:rPr lang="es-ES" sz="2400" b="1" dirty="0" smtClean="0">
                <a:solidFill>
                  <a:schemeClr val="bg1"/>
                </a:solidFill>
                <a:latin typeface="Arial Rounded MT Bold" panose="020F0704030504030204" pitchFamily="34" charset="0"/>
              </a:rPr>
              <a:t>"-Dans ma maison, tu fais ce que je dis et c'est tout.</a:t>
            </a:r>
            <a:endParaRPr lang="es-ES" sz="2400" b="1" dirty="0">
              <a:solidFill>
                <a:schemeClr val="bg1"/>
              </a:solidFill>
              <a:latin typeface="Arial Rounded MT Bold" panose="020F0704030504030204" pitchFamily="34" charset="0"/>
            </a:endParaRPr>
          </a:p>
        </p:txBody>
      </p:sp>
      <p:pic>
        <p:nvPicPr>
          <p:cNvPr id="6146" name="Picture 2" descr="Resultado de imagen para el resp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68" y="717768"/>
            <a:ext cx="4103062" cy="5128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49168" y="5891500"/>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Celui qui se moque du pauvre reproche à son Créateur ; celui qui se réjouit du malheur ne restera pas impuni</a:t>
            </a:r>
            <a:r>
              <a:rPr lang="es-ES" sz="1400" b="1" dirty="0" smtClean="0">
                <a:latin typeface="Candara" panose="020E0502030303020204" pitchFamily="34" charset="0"/>
              </a:rPr>
              <a:t>. Proverbes 17, 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024505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398" y="74397"/>
            <a:ext cx="4255547" cy="1086519"/>
          </a:xfrm>
        </p:spPr>
        <p:txBody>
          <a:bodyPr>
            <a:noAutofit/>
          </a:bodyPr>
          <a:lstStyle/>
          <a:p>
            <a:pPr algn="ctr"/>
            <a:r>
              <a:rPr lang="es-ES" sz="3600" b="1" dirty="0" smtClean="0">
                <a:solidFill>
                  <a:srgbClr val="FF0000"/>
                </a:solidFill>
                <a:latin typeface="Arial Rounded MT Bold" panose="020F0704030504030204" pitchFamily="34" charset="0"/>
              </a:rPr>
              <a:t>COMMUNICATION</a:t>
            </a:r>
            <a:endParaRPr lang="es-ES" sz="3600"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07945" y="180975"/>
            <a:ext cx="7635735" cy="6595383"/>
          </a:xfrm>
        </p:spPr>
        <p:txBody>
          <a:bodyPr>
            <a:normAutofit fontScale="92500" lnSpcReduction="10000"/>
          </a:bodyPr>
          <a:lstStyle/>
          <a:p>
            <a:pPr marL="0" indent="0" algn="just">
              <a:buNone/>
            </a:pPr>
            <a:r>
              <a:rPr lang="es-ES" sz="2400" b="1" dirty="0" smtClean="0">
                <a:solidFill>
                  <a:srgbClr val="0070C0"/>
                </a:solidFill>
                <a:latin typeface="Arial Rounded MT Bold" panose="020F0704030504030204" pitchFamily="34" charset="0"/>
              </a:rPr>
              <a:t>C'est le processus d'échange d'informations dans lequel il y a un émetteur et un récepteur.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-Savoir parler et écouter constamment dans la famille.</a:t>
            </a:r>
          </a:p>
          <a:p>
            <a:pPr marL="0" indent="0" algn="just">
              <a:buNone/>
            </a:pPr>
            <a:r>
              <a:rPr lang="es-ES" sz="2400" b="1" dirty="0" smtClean="0">
                <a:solidFill>
                  <a:schemeClr val="bg1"/>
                </a:solidFill>
                <a:latin typeface="Arial Rounded MT Bold" panose="020F0704030504030204" pitchFamily="34" charset="0"/>
              </a:rPr>
              <a:t>-Améliorer nos relations familiales par une communication affirmée.</a:t>
            </a:r>
          </a:p>
          <a:p>
            <a:pPr marL="0" indent="0" algn="just">
              <a:buNone/>
            </a:pPr>
            <a:r>
              <a:rPr lang="es-ES" sz="2400" b="1" dirty="0" smtClean="0">
                <a:solidFill>
                  <a:schemeClr val="bg1"/>
                </a:solidFill>
                <a:latin typeface="Arial Rounded MT Bold" panose="020F0704030504030204" pitchFamily="34" charset="0"/>
              </a:rPr>
              <a:t>-Chercher et consolider les espaces de dialogue au sein de la famille.   </a:t>
            </a:r>
          </a:p>
          <a:p>
            <a:pPr marL="0" indent="0" algn="just">
              <a:buNone/>
            </a:pPr>
            <a:r>
              <a:rPr lang="es-ES" sz="2400" b="1" dirty="0">
                <a:solidFill>
                  <a:schemeClr val="bg1"/>
                </a:solidFill>
                <a:latin typeface="Arial Rounded MT Bold" panose="020F0704030504030204" pitchFamily="34" charset="0"/>
              </a:rPr>
              <a:t>-</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-N'écoutez pas et ne parlez pas, évitez les conversations. </a:t>
            </a:r>
          </a:p>
          <a:p>
            <a:pPr marL="0" indent="0" algn="just">
              <a:buNone/>
            </a:pPr>
            <a:r>
              <a:rPr lang="es-ES" sz="2400" b="1" dirty="0" smtClean="0">
                <a:solidFill>
                  <a:schemeClr val="bg1"/>
                </a:solidFill>
                <a:latin typeface="Arial Rounded MT Bold" panose="020F0704030504030204" pitchFamily="34" charset="0"/>
              </a:rPr>
              <a:t>-Générer l'isolement par manque de communication.</a:t>
            </a:r>
          </a:p>
          <a:p>
            <a:pPr marL="0" indent="0" algn="just">
              <a:buNone/>
            </a:pPr>
            <a:r>
              <a:rPr lang="es-ES" sz="2400" b="1" dirty="0" smtClean="0">
                <a:solidFill>
                  <a:schemeClr val="bg1"/>
                </a:solidFill>
                <a:latin typeface="Arial Rounded MT Bold" panose="020F0704030504030204" pitchFamily="34" charset="0"/>
              </a:rPr>
              <a:t>- Ne cherchez pas </a:t>
            </a:r>
            <a:r>
              <a:rPr lang="es-ES" sz="2400" b="1" dirty="0">
                <a:solidFill>
                  <a:schemeClr val="bg1"/>
                </a:solidFill>
                <a:latin typeface="Arial Rounded MT Bold" panose="020F0704030504030204" pitchFamily="34" charset="0"/>
              </a:rPr>
              <a:t>et ne consolidez pas les espaces de dialogue dans la famille. </a:t>
            </a:r>
          </a:p>
        </p:txBody>
      </p:sp>
      <p:pic>
        <p:nvPicPr>
          <p:cNvPr id="3074" name="Picture 2" descr="Resultado de imagen para comunicaciÃ³n"/>
          <p:cNvPicPr>
            <a:picLocks noChangeAspect="1" noChangeArrowheads="1"/>
          </p:cNvPicPr>
          <p:nvPr/>
        </p:nvPicPr>
        <p:blipFill rotWithShape="1">
          <a:blip r:embed="rId2">
            <a:extLst>
              <a:ext uri="{28A0092B-C50C-407E-A947-70E740481C1C}">
                <a14:useLocalDpi xmlns:a14="http://schemas.microsoft.com/office/drawing/2010/main" val="0"/>
              </a:ext>
            </a:extLst>
          </a:blip>
          <a:srcRect l="12338" r="13815"/>
          <a:stretch/>
        </p:blipFill>
        <p:spPr bwMode="auto">
          <a:xfrm>
            <a:off x="104772" y="1114425"/>
            <a:ext cx="4124325" cy="3209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49168" y="4510374"/>
            <a:ext cx="4079929" cy="1776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C'est pourquoi, si ton frère pèche contre toi, va le réprimander, étant toi et lui seul ; s'il t'entend, tu as gagné ton frère.</a:t>
            </a:r>
          </a:p>
          <a:p>
            <a:pPr algn="just"/>
            <a:r>
              <a:rPr lang="es-ES" sz="1400" b="1" dirty="0" smtClean="0">
                <a:latin typeface="Candara" panose="020E0502030303020204" pitchFamily="34" charset="0"/>
              </a:rPr>
              <a:t>Mais </a:t>
            </a:r>
            <a:r>
              <a:rPr lang="es-ES" sz="1400" b="1" dirty="0">
                <a:latin typeface="Candara" panose="020E0502030303020204" pitchFamily="34" charset="0"/>
              </a:rPr>
              <a:t>s'il ne t'écoute pas, prends encore avec toi un ou deux, afin que chaque parole soit consignée dans la bouche de deux ou trois témoins.</a:t>
            </a:r>
          </a:p>
          <a:p>
            <a:pPr algn="just"/>
            <a:r>
              <a:rPr lang="es-ES" sz="1400" b="1" dirty="0" smtClean="0">
                <a:latin typeface="Candara" panose="020E0502030303020204" pitchFamily="34" charset="0"/>
              </a:rPr>
              <a:t>S'</a:t>
            </a:r>
            <a:r>
              <a:rPr lang="es-ES" sz="1400" b="1" dirty="0">
                <a:latin typeface="Candara" panose="020E0502030303020204" pitchFamily="34" charset="0"/>
              </a:rPr>
              <a:t>il ne les entend pas, dites-le à l'Église ; et s'il n'entend pas l'Église, considérez-le comme un gentil et un publicain</a:t>
            </a:r>
            <a:r>
              <a:rPr lang="es-ES" sz="1400" b="1" dirty="0" smtClean="0">
                <a:latin typeface="Candara" panose="020E0502030303020204" pitchFamily="34" charset="0"/>
              </a:rPr>
              <a:t>. Matthieu 18, 15-17</a:t>
            </a:r>
            <a:endParaRPr lang="es-ES" sz="1400" b="1" dirty="0">
              <a:latin typeface="Candara" panose="020E0502030303020204" pitchFamily="34" charset="0"/>
            </a:endParaRPr>
          </a:p>
        </p:txBody>
      </p:sp>
    </p:spTree>
    <p:extLst>
      <p:ext uri="{BB962C8B-B14F-4D97-AF65-F5344CB8AC3E}">
        <p14:creationId xmlns:p14="http://schemas.microsoft.com/office/powerpoint/2010/main" val="209180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23908" y="580355"/>
            <a:ext cx="4487668" cy="1086519"/>
          </a:xfrm>
        </p:spPr>
        <p:txBody>
          <a:bodyPr>
            <a:noAutofit/>
          </a:bodyPr>
          <a:lstStyle/>
          <a:p>
            <a:pPr algn="r"/>
            <a:r>
              <a:rPr lang="es-ES" b="1" dirty="0" err="1" smtClean="0">
                <a:solidFill>
                  <a:srgbClr val="FF0000"/>
                </a:solidFill>
                <a:latin typeface="Arial Rounded MT Bold" panose="020F0704030504030204" pitchFamily="34" charset="0"/>
              </a:rPr>
              <a:t>L’EMPATHIE</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38100" y="107495"/>
            <a:ext cx="7635735" cy="6700158"/>
          </a:xfrm>
        </p:spPr>
        <p:txBody>
          <a:bodyPr>
            <a:normAutofit fontScale="85000" lnSpcReduction="10000"/>
          </a:bodyPr>
          <a:lstStyle/>
          <a:p>
            <a:pPr marL="0" indent="0" algn="just">
              <a:buNone/>
            </a:pPr>
            <a:r>
              <a:rPr lang="es-ES" sz="2400" b="1" dirty="0" smtClean="0">
                <a:solidFill>
                  <a:srgbClr val="0070C0"/>
                </a:solidFill>
                <a:latin typeface="Arial Rounded MT Bold" panose="020F0704030504030204" pitchFamily="34" charset="0"/>
              </a:rPr>
              <a:t>C'est la valeur qui est en nous qui nous donne la capacité de </a:t>
            </a:r>
            <a:r>
              <a:rPr lang="es-ES" sz="2400" b="1" dirty="0" err="1" smtClean="0">
                <a:solidFill>
                  <a:srgbClr val="0070C0"/>
                </a:solidFill>
                <a:latin typeface="Arial Rounded MT Bold" panose="020F0704030504030204" pitchFamily="34" charset="0"/>
              </a:rPr>
              <a:t>comprendre</a:t>
            </a:r>
            <a:r>
              <a:rPr lang="es-ES" sz="2400" b="1" dirty="0" smtClean="0">
                <a:solidFill>
                  <a:srgbClr val="0070C0"/>
                </a:solidFill>
                <a:latin typeface="Arial Rounded MT Bold" panose="020F0704030504030204" pitchFamily="34" charset="0"/>
              </a:rPr>
              <a:t>, </a:t>
            </a:r>
            <a:r>
              <a:rPr lang="es-ES" sz="2400" b="1" dirty="0" smtClean="0">
                <a:solidFill>
                  <a:srgbClr val="0070C0"/>
                </a:solidFill>
                <a:latin typeface="Arial Rounded MT Bold" panose="020F0704030504030204" pitchFamily="34" charset="0"/>
              </a:rPr>
              <a:t>de soutenir et de motiver nos semblables.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-Se mettre à la place de nos enfants, maris et femmes, pour comprendre la situation et pouvoir les aider.</a:t>
            </a:r>
          </a:p>
          <a:p>
            <a:pPr marL="0" indent="0" algn="just">
              <a:buNone/>
            </a:pPr>
            <a:r>
              <a:rPr lang="es-ES" sz="2400" b="1" dirty="0" smtClean="0">
                <a:solidFill>
                  <a:schemeClr val="bg1"/>
                </a:solidFill>
                <a:latin typeface="Arial Rounded MT Bold" panose="020F0704030504030204" pitchFamily="34" charset="0"/>
              </a:rPr>
              <a:t>-Interpréter comme notre propre joie la joie d'un être cher dans notre famille.</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-Aider un membre de la famille qui éprouve des difficultés à accomplir une tâche simple.</a:t>
            </a:r>
          </a:p>
          <a:p>
            <a:pPr marL="0" indent="0" algn="just">
              <a:buNone/>
            </a:pPr>
            <a:r>
              <a:rPr lang="es-ES" sz="2400" b="1" dirty="0" smtClean="0">
                <a:solidFill>
                  <a:schemeClr val="bg1"/>
                </a:solidFill>
                <a:latin typeface="Arial Rounded MT Bold" panose="020F0704030504030204" pitchFamily="34" charset="0"/>
              </a:rPr>
              <a:t>-Connaître les réactions de chacun des membres de ma famille.</a:t>
            </a:r>
          </a:p>
          <a:p>
            <a:pPr marL="0" indent="0" algn="just">
              <a:buNone/>
            </a:pPr>
            <a:r>
              <a:rPr lang="es-ES" sz="2400" b="1" dirty="0" smtClean="0">
                <a:solidFill>
                  <a:schemeClr val="bg1"/>
                </a:solidFill>
                <a:latin typeface="Arial Rounded MT Bold" panose="020F0704030504030204" pitchFamily="34" charset="0"/>
              </a:rPr>
              <a:t>Souviens-toi que nous aussi, nous étions jeunes.   </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-Ne pas percevoir l'état d'esprit d'un membre de ma famille.</a:t>
            </a:r>
          </a:p>
          <a:p>
            <a:pPr marL="0" indent="0" algn="just">
              <a:buNone/>
            </a:pPr>
            <a:r>
              <a:rPr lang="es-ES" sz="2400" b="1" dirty="0" smtClean="0">
                <a:solidFill>
                  <a:schemeClr val="bg1"/>
                </a:solidFill>
                <a:latin typeface="Arial Rounded MT Bold" panose="020F0704030504030204" pitchFamily="34" charset="0"/>
              </a:rPr>
              <a:t>-Pour minimiser l'importance de ce qui arrive à un membre de notre famille. </a:t>
            </a:r>
          </a:p>
          <a:p>
            <a:pPr marL="0" indent="0" algn="just">
              <a:buNone/>
            </a:pPr>
            <a:r>
              <a:rPr lang="es-ES" sz="2400" b="1" dirty="0" smtClean="0">
                <a:solidFill>
                  <a:schemeClr val="bg1"/>
                </a:solidFill>
                <a:latin typeface="Arial Rounded MT Bold" panose="020F0704030504030204" pitchFamily="34" charset="0"/>
              </a:rPr>
              <a:t>-Laisser passer les réactions. </a:t>
            </a:r>
          </a:p>
          <a:p>
            <a:pPr marL="0" indent="0" algn="just">
              <a:buNone/>
            </a:pPr>
            <a:r>
              <a:rPr lang="es-ES" sz="2400" b="1" dirty="0" smtClean="0">
                <a:solidFill>
                  <a:schemeClr val="bg1"/>
                </a:solidFill>
                <a:latin typeface="Arial Rounded MT Bold" panose="020F0704030504030204" pitchFamily="34" charset="0"/>
              </a:rPr>
              <a:t>-Ne pas accompagner nos couples dans des activités qui sont de leur choix.</a:t>
            </a:r>
            <a:endParaRPr lang="es-ES" sz="2400" b="1" dirty="0">
              <a:solidFill>
                <a:schemeClr val="bg1"/>
              </a:solidFill>
              <a:latin typeface="Arial Rounded MT Bold" panose="020F0704030504030204" pitchFamily="34" charset="0"/>
            </a:endParaRPr>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8333" t="14500" r="9542"/>
          <a:stretch/>
        </p:blipFill>
        <p:spPr bwMode="auto">
          <a:xfrm>
            <a:off x="7786770" y="1666874"/>
            <a:ext cx="4367130" cy="3409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7873855" y="5243800"/>
            <a:ext cx="4192960" cy="8409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Soyez plutôt bons et compatissants les uns envers les autres, et pardonnez-vous les uns les autres, tout comme Dieu vous a pardonné en Christ</a:t>
            </a:r>
            <a:r>
              <a:rPr lang="es-ES" sz="1400" b="1" dirty="0" smtClean="0">
                <a:latin typeface="Candara" panose="020E0502030303020204" pitchFamily="34" charset="0"/>
              </a:rPr>
              <a:t>. Éphésiens 4, 32</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14674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683" y="704850"/>
            <a:ext cx="4659934" cy="1086519"/>
          </a:xfrm>
        </p:spPr>
        <p:txBody>
          <a:bodyPr>
            <a:noAutofit/>
          </a:bodyPr>
          <a:lstStyle/>
          <a:p>
            <a:pPr algn="r"/>
            <a:r>
              <a:rPr lang="es-ES" b="1" dirty="0" smtClean="0">
                <a:solidFill>
                  <a:srgbClr val="FF0000"/>
                </a:solidFill>
                <a:latin typeface="Arial Rounded MT Bold" panose="020F0704030504030204" pitchFamily="34" charset="0"/>
              </a:rPr>
              <a:t>CONFIANCE</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72749" y="76201"/>
            <a:ext cx="7635735" cy="6471558"/>
          </a:xfrm>
        </p:spPr>
        <p:txBody>
          <a:bodyPr>
            <a:normAutofit lnSpcReduction="10000"/>
          </a:bodyPr>
          <a:lstStyle/>
          <a:p>
            <a:pPr marL="0" indent="0" algn="just">
              <a:buNone/>
            </a:pPr>
            <a:r>
              <a:rPr lang="es-ES" sz="2400" b="1" dirty="0" smtClean="0">
                <a:solidFill>
                  <a:srgbClr val="0070C0"/>
                </a:solidFill>
                <a:latin typeface="Arial Rounded MT Bold" panose="020F0704030504030204" pitchFamily="34" charset="0"/>
              </a:rPr>
              <a:t>C'est l'assurance ou l'espoir ferme que quelqu'un a d'une autre personne.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Exemple</a:t>
            </a:r>
          </a:p>
          <a:p>
            <a:pPr marL="0" indent="0" algn="just">
              <a:buNone/>
            </a:pPr>
            <a:r>
              <a:rPr lang="es-ES" sz="2400" b="1" dirty="0" smtClean="0">
                <a:solidFill>
                  <a:schemeClr val="bg1"/>
                </a:solidFill>
                <a:latin typeface="Arial Rounded MT Bold" panose="020F0704030504030204" pitchFamily="34" charset="0"/>
              </a:rPr>
              <a:t>-Laissons nos enfants décider en fonction de la formation que nous leur avons donnée.</a:t>
            </a:r>
          </a:p>
          <a:p>
            <a:pPr marL="0" indent="0" algn="just">
              <a:buNone/>
            </a:pPr>
            <a:r>
              <a:rPr lang="es-ES" sz="2400" b="1" dirty="0" smtClean="0">
                <a:solidFill>
                  <a:schemeClr val="bg1"/>
                </a:solidFill>
                <a:latin typeface="Arial Rounded MT Bold" panose="020F0704030504030204" pitchFamily="34" charset="0"/>
              </a:rPr>
              <a:t>-Écouter et transmettre la sécurité dans une situation difficile ou complexe. </a:t>
            </a:r>
          </a:p>
          <a:p>
            <a:pPr marL="0" indent="0" algn="just">
              <a:buNone/>
            </a:pPr>
            <a:r>
              <a:rPr lang="es-ES" sz="2400" b="1" dirty="0" smtClean="0">
                <a:solidFill>
                  <a:schemeClr val="bg1"/>
                </a:solidFill>
                <a:latin typeface="Arial Rounded MT Bold" panose="020F0704030504030204" pitchFamily="34" charset="0"/>
              </a:rPr>
              <a:t>-Avoir un esprit positif face aux décisions prises en famille.</a:t>
            </a:r>
            <a:endParaRPr lang="es-ES" sz="2400" b="1" dirty="0">
              <a:solidFill>
                <a:schemeClr val="bg1"/>
              </a:solidFill>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Contre-exemple :</a:t>
            </a:r>
          </a:p>
          <a:p>
            <a:pPr marL="0" indent="0" algn="just">
              <a:buNone/>
            </a:pPr>
            <a:r>
              <a:rPr lang="es-ES" sz="2400" b="1" dirty="0" smtClean="0">
                <a:solidFill>
                  <a:schemeClr val="bg1"/>
                </a:solidFill>
                <a:latin typeface="Arial Rounded MT Bold" panose="020F0704030504030204" pitchFamily="34" charset="0"/>
              </a:rPr>
              <a:t>-Ne laissez pas mon partenaire ou mes enfants prendre leurs propres décisions.</a:t>
            </a:r>
          </a:p>
          <a:p>
            <a:pPr marL="0" indent="0" algn="just">
              <a:buNone/>
            </a:pPr>
            <a:r>
              <a:rPr lang="es-ES" sz="2400" b="1" dirty="0" smtClean="0">
                <a:solidFill>
                  <a:schemeClr val="bg1"/>
                </a:solidFill>
                <a:latin typeface="Arial Rounded MT Bold" panose="020F0704030504030204" pitchFamily="34" charset="0"/>
              </a:rPr>
              <a:t>-Imposez sans d'abord écouter.</a:t>
            </a:r>
          </a:p>
          <a:p>
            <a:pPr marL="0" indent="0" algn="just">
              <a:buNone/>
            </a:pPr>
            <a:r>
              <a:rPr lang="es-ES" sz="2400" b="1" dirty="0" smtClean="0">
                <a:solidFill>
                  <a:schemeClr val="bg1"/>
                </a:solidFill>
                <a:latin typeface="Arial Rounded MT Bold" panose="020F0704030504030204" pitchFamily="34" charset="0"/>
              </a:rPr>
              <a:t>-Chercher des mensonges pour se sortir d'un problème.   </a:t>
            </a:r>
            <a:endParaRPr lang="es-ES" sz="2400" b="1" dirty="0">
              <a:solidFill>
                <a:schemeClr val="bg1"/>
              </a:solidFill>
              <a:latin typeface="Arial Rounded MT Bold" panose="020F0704030504030204" pitchFamily="34" charset="0"/>
            </a:endParaRPr>
          </a:p>
        </p:txBody>
      </p:sp>
      <p:pic>
        <p:nvPicPr>
          <p:cNvPr id="5124"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 y="1545151"/>
            <a:ext cx="4152900" cy="3171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29803" y="4719924"/>
            <a:ext cx="4265971" cy="1604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"Béni soit l'homme qui se confie en l'</a:t>
            </a:r>
            <a:r>
              <a:rPr lang="es-ES" sz="1400" b="1" dirty="0" smtClean="0">
                <a:latin typeface="Candara" panose="020E0502030303020204" pitchFamily="34" charset="0"/>
              </a:rPr>
              <a:t>Éternel, et qui </a:t>
            </a:r>
            <a:r>
              <a:rPr lang="es-ES" sz="1400" b="1" dirty="0">
                <a:latin typeface="Candara" panose="020E0502030303020204" pitchFamily="34" charset="0"/>
              </a:rPr>
              <a:t>met sa confiance en </a:t>
            </a:r>
            <a:r>
              <a:rPr lang="es-ES" sz="1400" b="1" dirty="0" smtClean="0">
                <a:latin typeface="Candara" panose="020E0502030303020204" pitchFamily="34" charset="0"/>
              </a:rPr>
              <a:t>lui. Il sera </a:t>
            </a:r>
            <a:r>
              <a:rPr lang="es-ES" sz="1400" b="1" dirty="0">
                <a:latin typeface="Candara" panose="020E0502030303020204" pitchFamily="34" charset="0"/>
              </a:rPr>
              <a:t>comme un arbre planté près de l'</a:t>
            </a:r>
            <a:r>
              <a:rPr lang="es-ES" sz="1400" b="1" dirty="0" smtClean="0">
                <a:latin typeface="Candara" panose="020E0502030303020204" pitchFamily="34" charset="0"/>
              </a:rPr>
              <a:t>eau, </a:t>
            </a:r>
            <a:r>
              <a:rPr lang="es-ES" sz="1400" b="1" dirty="0">
                <a:latin typeface="Candara" panose="020E0502030303020204" pitchFamily="34" charset="0"/>
              </a:rPr>
              <a:t>étendant ses racines dans le </a:t>
            </a:r>
            <a:r>
              <a:rPr lang="es-ES" sz="1400" b="1" dirty="0" smtClean="0">
                <a:latin typeface="Candara" panose="020E0502030303020204" pitchFamily="34" charset="0"/>
              </a:rPr>
              <a:t>ruisseau ; </a:t>
            </a:r>
            <a:r>
              <a:rPr lang="es-ES" sz="1400" b="1" dirty="0">
                <a:latin typeface="Candara" panose="020E0502030303020204" pitchFamily="34" charset="0"/>
              </a:rPr>
              <a:t>il </a:t>
            </a:r>
            <a:r>
              <a:rPr lang="es-ES" sz="1400" b="1" dirty="0" smtClean="0">
                <a:latin typeface="Candara" panose="020E0502030303020204" pitchFamily="34" charset="0"/>
              </a:rPr>
              <a:t>n'a pas </a:t>
            </a:r>
            <a:r>
              <a:rPr lang="es-ES" sz="1400" b="1" dirty="0">
                <a:latin typeface="Candara" panose="020E0502030303020204" pitchFamily="34" charset="0"/>
              </a:rPr>
              <a:t>peur que la </a:t>
            </a:r>
            <a:r>
              <a:rPr lang="es-ES" sz="1400" b="1" dirty="0" smtClean="0">
                <a:latin typeface="Candara" panose="020E0502030303020204" pitchFamily="34" charset="0"/>
              </a:rPr>
              <a:t>chaleur </a:t>
            </a:r>
            <a:r>
              <a:rPr lang="es-ES" sz="1400" b="1" dirty="0">
                <a:latin typeface="Candara" panose="020E0502030303020204" pitchFamily="34" charset="0"/>
              </a:rPr>
              <a:t>vienne</a:t>
            </a:r>
            <a:r>
              <a:rPr lang="es-ES" sz="1400" b="1" dirty="0" smtClean="0">
                <a:latin typeface="Candara" panose="020E0502030303020204" pitchFamily="34" charset="0"/>
              </a:rPr>
              <a:t>, et </a:t>
            </a:r>
            <a:r>
              <a:rPr lang="es-ES" sz="1400" b="1" dirty="0">
                <a:latin typeface="Candara" panose="020E0502030303020204" pitchFamily="34" charset="0"/>
              </a:rPr>
              <a:t>ses feuilles sont toujours </a:t>
            </a:r>
            <a:r>
              <a:rPr lang="es-ES" sz="1400" b="1" dirty="0" smtClean="0">
                <a:latin typeface="Candara" panose="020E0502030303020204" pitchFamily="34" charset="0"/>
              </a:rPr>
              <a:t>vertes. En </a:t>
            </a:r>
            <a:r>
              <a:rPr lang="es-ES" sz="1400" b="1" dirty="0">
                <a:latin typeface="Candara" panose="020E0502030303020204" pitchFamily="34" charset="0"/>
              </a:rPr>
              <a:t>temps de sécheresse, il n'y a pas d'</a:t>
            </a:r>
            <a:r>
              <a:rPr lang="es-ES" sz="1400" b="1" dirty="0" smtClean="0">
                <a:latin typeface="Candara" panose="020E0502030303020204" pitchFamily="34" charset="0"/>
              </a:rPr>
              <a:t>angoisse, et elle </a:t>
            </a:r>
            <a:r>
              <a:rPr lang="es-ES" sz="1400" b="1" dirty="0">
                <a:latin typeface="Candara" panose="020E0502030303020204" pitchFamily="34" charset="0"/>
              </a:rPr>
              <a:t>ne cesse jamais de porter ses fruits</a:t>
            </a:r>
            <a:r>
              <a:rPr lang="es-ES" sz="1400" b="1" dirty="0" smtClean="0">
                <a:latin typeface="Candara" panose="020E0502030303020204" pitchFamily="34" charset="0"/>
              </a:rPr>
              <a:t>." </a:t>
            </a:r>
            <a:r>
              <a:rPr lang="es-ES" sz="1400" b="1" dirty="0" err="1" smtClean="0">
                <a:latin typeface="Candara" panose="020E0502030303020204" pitchFamily="34" charset="0"/>
              </a:rPr>
              <a:t>Jeremyne</a:t>
            </a:r>
            <a:r>
              <a:rPr lang="es-ES" sz="1400" b="1" dirty="0" smtClean="0">
                <a:latin typeface="Candara" panose="020E0502030303020204" pitchFamily="34" charset="0"/>
              </a:rPr>
              <a:t> 17, 7-8</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07703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2163</Words>
  <Application>Microsoft Office PowerPoint</Application>
  <PresentationFormat>Panorámica</PresentationFormat>
  <Paragraphs>200</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Arial Rounded MT Bold</vt:lpstr>
      <vt:lpstr>Calibri</vt:lpstr>
      <vt:lpstr>Calibri Light</vt:lpstr>
      <vt:lpstr>Candara</vt:lpstr>
      <vt:lpstr>Tema de Office</vt:lpstr>
      <vt:lpstr>LES DOUZE VERTUS  D'UN PÈRE - D'UNE BONNE MÈRE</vt:lpstr>
      <vt:lpstr>PROCESSUS D'ÉLABORATION DES DOUZE VERTUS D'UN BON PÈRE-MÈRE</vt:lpstr>
      <vt:lpstr>Presentación de PowerPoint</vt:lpstr>
      <vt:lpstr>HUMILITÉ</vt:lpstr>
      <vt:lpstr>L'HONNÊTÉ</vt:lpstr>
      <vt:lpstr>RESPECT</vt:lpstr>
      <vt:lpstr>COMMUNICATION</vt:lpstr>
      <vt:lpstr>L’EMPATHIE</vt:lpstr>
      <vt:lpstr>CONFIANCE</vt:lpstr>
      <vt:lpstr>TOLÉRANCE</vt:lpstr>
      <vt:lpstr>RESPONSABILITÉ</vt:lpstr>
      <vt:lpstr>PRUDENCE</vt:lpstr>
      <vt:lpstr>FOI</vt:lpstr>
      <vt:lpstr>AMOUR</vt:lpstr>
      <vt:lpstr>PATIENCE</vt:lpstr>
      <vt:lpstr>AUTRES VALEURS</vt:lpstr>
      <vt:lpstr>Si vous allez mettre en pratique ces vertus (valeurs), n'oubliez pas de lire, si nécessaire, la citation biblique suivante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DOCE VIRTUDES DE UN PADRE – DE UNA BUENA MADRE</dc:title>
  <dc:creator>SubDIR</dc:creator>
  <cp:lastModifiedBy>Paco Chiva</cp:lastModifiedBy>
  <cp:revision>70</cp:revision>
  <dcterms:created xsi:type="dcterms:W3CDTF">2019-08-05T21:34:03Z</dcterms:created>
  <dcterms:modified xsi:type="dcterms:W3CDTF">2019-09-02T10:04:13Z</dcterms:modified>
</cp:coreProperties>
</file>