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7" r:id="rId5"/>
    <p:sldId id="263" r:id="rId6"/>
    <p:sldId id="264" r:id="rId7"/>
    <p:sldId id="260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6027" autoAdjust="0"/>
  </p:normalViewPr>
  <p:slideViewPr>
    <p:cSldViewPr snapToGrid="0">
      <p:cViewPr varScale="1">
        <p:scale>
          <a:sx n="64" d="100"/>
          <a:sy n="64" d="100"/>
        </p:scale>
        <p:origin x="5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D3E7E-E8FF-459C-9997-0439F3C99A43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 the text style of the pattern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B2A8E-321B-465C-87B2-809CEE8383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06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Slide background copyright.</a:t>
            </a:r>
          </a:p>
          <a:p>
            <a:r>
              <a:rPr lang="es-ES" dirty="0" smtClean="0"/>
              <a:t>https://poweredtemplate.com/es/plantilla-de-powerpoint-n%C3%BAmeros-blue-8051/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792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21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060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93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663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599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 smtClean="0">
                <a:solidFill>
                  <a:schemeClr val="bg1"/>
                </a:solidFill>
              </a:rPr>
              <a:t>The expression "fatherly firmness and motherly tenderness" is used by</a:t>
            </a:r>
            <a:r>
              <a:rPr lang="es-ES" sz="1200" baseline="0" dirty="0" smtClean="0">
                <a:solidFill>
                  <a:schemeClr val="bg1"/>
                </a:solidFill>
              </a:rPr>
              <a:t> the founder in one of his meditations, </a:t>
            </a:r>
            <a:r>
              <a:rPr lang="es-ES" sz="1200" baseline="0" dirty="0" err="1" smtClean="0">
                <a:solidFill>
                  <a:schemeClr val="bg1"/>
                </a:solidFill>
              </a:rPr>
              <a:t>MR</a:t>
            </a:r>
            <a:r>
              <a:rPr lang="es-ES" sz="1200" baseline="0" dirty="0" smtClean="0">
                <a:solidFill>
                  <a:schemeClr val="bg1"/>
                </a:solidFill>
              </a:rPr>
              <a:t> 101, 3, 2.</a:t>
            </a:r>
          </a:p>
          <a:p>
            <a:r>
              <a:rPr lang="es-ES" sz="1200" baseline="0" dirty="0" smtClean="0">
                <a:solidFill>
                  <a:schemeClr val="bg1"/>
                </a:solidFill>
              </a:rPr>
              <a:t>The expression "guardian angel" is used by the Founder in </a:t>
            </a:r>
            <a:r>
              <a:rPr lang="es-ES" sz="1200" baseline="0" dirty="0" err="1" smtClean="0">
                <a:solidFill>
                  <a:schemeClr val="bg1"/>
                </a:solidFill>
              </a:rPr>
              <a:t>MR</a:t>
            </a:r>
            <a:r>
              <a:rPr lang="es-ES" sz="1200" baseline="0" dirty="0" smtClean="0">
                <a:solidFill>
                  <a:schemeClr val="bg1"/>
                </a:solidFill>
              </a:rPr>
              <a:t> 198.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278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61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349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74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https://youtu.be/PyKdJ8UPaQA</a:t>
            </a:r>
          </a:p>
          <a:p>
            <a:r>
              <a:rPr lang="es-ES" dirty="0" smtClean="0"/>
              <a:t>in case the connection fails.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719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In italics are</a:t>
            </a:r>
            <a:r>
              <a:rPr lang="es-ES" baseline="0" dirty="0" smtClean="0"/>
              <a:t> marked the virtues that coincide with the 12 virtues of the original good teacher.</a:t>
            </a:r>
          </a:p>
          <a:p>
            <a:r>
              <a:rPr lang="es-ES" baseline="0" dirty="0" err="1" smtClean="0"/>
              <a:t>"Entraide</a:t>
            </a:r>
            <a:r>
              <a:rPr lang="es-ES" baseline="0" dirty="0" smtClean="0"/>
              <a:t>" in Spanish means: action of helping each other, supporting each other. (</a:t>
            </a:r>
            <a:r>
              <a:rPr lang="es-ES" baseline="0" dirty="0" err="1" smtClean="0"/>
              <a:t>Larouse</a:t>
            </a:r>
            <a:r>
              <a:rPr lang="es-ES" baseline="0" dirty="0" smtClean="0"/>
              <a:t> on-line).</a:t>
            </a:r>
          </a:p>
          <a:p>
            <a:r>
              <a:rPr lang="es-ES" baseline="0" dirty="0" smtClean="0"/>
              <a:t>"</a:t>
            </a:r>
            <a:r>
              <a:rPr lang="es-ES" baseline="0" dirty="0" err="1" smtClean="0"/>
              <a:t>Affection</a:t>
            </a:r>
            <a:r>
              <a:rPr lang="es-ES" baseline="0" dirty="0" smtClean="0"/>
              <a:t>" in Spanish is affection, affection.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58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681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39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158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12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44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B2A8E-321B-465C-87B2-809CEE83838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00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54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87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6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5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57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4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98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01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77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557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0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Click to modify the title style of the pattern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 the text style of the pattern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920C0-3C41-4726-9B4F-9D5EE2BA2306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D2A82-4AFE-4BD2-AD56-0208B64B14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yKdJ8UPaQA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8090" y="383457"/>
            <a:ext cx="10736826" cy="3765755"/>
          </a:xfrm>
        </p:spPr>
        <p:txBody>
          <a:bodyPr anchor="ctr"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12 virtues</a:t>
            </a:r>
            <a:b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of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good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administrator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02" y="4584316"/>
            <a:ext cx="2349133" cy="1066506"/>
          </a:xfrm>
          <a:prstGeom prst="rect">
            <a:avLst/>
          </a:prstGeom>
          <a:noFill/>
          <a:effectLst>
            <a:reflection stA="60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972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269626" y="214355"/>
            <a:ext cx="117828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1.- Responsibility: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s-ES" sz="3200" dirty="0" smtClean="0">
                <a:solidFill>
                  <a:schemeClr val="bg1"/>
                </a:solidFill>
              </a:rPr>
              <a:t>Quality of care and attention to what is done or decided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sz="3200" dirty="0" smtClean="0">
                <a:solidFill>
                  <a:schemeClr val="bg1"/>
                </a:solidFill>
              </a:rPr>
              <a:t>Ability to respond and commit to one's own decisions.</a:t>
            </a:r>
          </a:p>
          <a:p>
            <a:r>
              <a:rPr lang="es-ES" sz="3200" dirty="0" smtClean="0">
                <a:solidFill>
                  <a:schemeClr val="bg1"/>
                </a:solidFill>
              </a:rPr>
              <a:t>Exercise the rights and obligations contracted. </a:t>
            </a:r>
          </a:p>
          <a:p>
            <a:endParaRPr lang="es-ES" sz="3200" dirty="0" smtClean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70" y="2895600"/>
            <a:ext cx="5940630" cy="39624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34231" y="3822700"/>
            <a:ext cx="48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</a:t>
            </a:r>
            <a:r>
              <a:rPr lang="es-ES" u="sng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counterexamples</a:t>
            </a:r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Submit documentation in due time.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Control the payment of taxes.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Punctuality at work.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Submit incomplete documentation. </a:t>
            </a: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Pay a bill in duplicate.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0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262199" y="2061598"/>
            <a:ext cx="11724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FFC000"/>
                </a:solidFill>
              </a:rPr>
              <a:t>2</a:t>
            </a:r>
            <a:r>
              <a:rPr lang="es-ES" sz="3600" b="1" dirty="0" smtClean="0">
                <a:solidFill>
                  <a:srgbClr val="FFC000"/>
                </a:solidFill>
              </a:rPr>
              <a:t>.- Empathy: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s-ES" sz="3200" dirty="0" smtClean="0">
                <a:solidFill>
                  <a:schemeClr val="bg1"/>
                </a:solidFill>
              </a:rPr>
              <a:t>Perceive, share and understand what the other person may feel.</a:t>
            </a:r>
          </a:p>
          <a:p>
            <a:r>
              <a:rPr lang="es-ES" sz="3200" dirty="0" smtClean="0">
                <a:solidFill>
                  <a:schemeClr val="bg1"/>
                </a:solidFill>
              </a:rPr>
              <a:t>Be able to "walk in someone </a:t>
            </a:r>
            <a:r>
              <a:rPr lang="es-ES" sz="3200" dirty="0" err="1" smtClean="0">
                <a:solidFill>
                  <a:schemeClr val="bg1"/>
                </a:solidFill>
              </a:rPr>
              <a:t>else's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shoes</a:t>
            </a:r>
            <a:r>
              <a:rPr lang="es-ES" sz="3200" dirty="0" smtClean="0">
                <a:solidFill>
                  <a:schemeClr val="bg1"/>
                </a:solidFill>
              </a:rPr>
              <a:t>”.</a:t>
            </a: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685853" y="4407781"/>
            <a:ext cx="5469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Welcome a new teacher who comes for help.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Helping a student in difficulty.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Not realizing that a parent doesn't know how to fill out a form.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Not perceiving the state of mind of peers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6"/>
          <a:stretch/>
        </p:blipFill>
        <p:spPr>
          <a:xfrm>
            <a:off x="3220278" y="0"/>
            <a:ext cx="8971721" cy="24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115527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3.- Respect: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s-ES" sz="3200" dirty="0" smtClean="0">
                <a:solidFill>
                  <a:schemeClr val="bg1"/>
                </a:solidFill>
              </a:rPr>
              <a:t>Consideration and valuation of dignity </a:t>
            </a:r>
          </a:p>
          <a:p>
            <a:r>
              <a:rPr lang="es-ES" sz="3200" dirty="0" smtClean="0">
                <a:solidFill>
                  <a:schemeClr val="bg1"/>
                </a:solidFill>
              </a:rPr>
              <a:t>of each person.</a:t>
            </a:r>
          </a:p>
          <a:p>
            <a:r>
              <a:rPr lang="es-ES" sz="3200" dirty="0" smtClean="0">
                <a:solidFill>
                  <a:schemeClr val="bg1"/>
                </a:solidFill>
              </a:rPr>
              <a:t>Care of the environment, of the "common house".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391400" y="183532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Treat people with consideration.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Recycle, save energy...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 respectful or disrespectful to people because of their appearance, age, sexual or religious orientation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...</a:t>
            </a: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8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115527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4.- Patience: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Ability to persevere in the face of difficulties or after a failure.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Maintain a good attitude while we wait.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66618" y="3625375"/>
            <a:ext cx="3899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Take care of parents in spite of demanding with bad manners.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Repeat the instructions given in advance without bitterness.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When the software hangs and...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94" y="3030875"/>
            <a:ext cx="7043106" cy="387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115527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Discretion: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err="1" smtClean="0">
                <a:solidFill>
                  <a:schemeClr val="bg1"/>
                </a:solidFill>
              </a:rPr>
              <a:t>Tactful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or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good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judgement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smtClean="0">
                <a:solidFill>
                  <a:schemeClr val="bg1"/>
                </a:solidFill>
              </a:rPr>
              <a:t>in the way of acting. Caring for words used in compromised circumstances to avoid harm. 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Reserving certain information that others should not know.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66618" y="3625375"/>
            <a:ext cx="44649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Know what topics you can share with who and who you can't.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Do not take confidential information out of work time.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Disseminate sensitive information.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Criticism without a constructive purpose.</a:t>
            </a: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Act without confronting information.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7379" r="3876" b="16175"/>
          <a:stretch/>
        </p:blipFill>
        <p:spPr>
          <a:xfrm>
            <a:off x="5372100" y="2889768"/>
            <a:ext cx="6819900" cy="38695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2947" y="2895843"/>
            <a:ext cx="2132812" cy="397031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Do not say more than necessary, to whom it is necessary and when it is necessary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s-E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0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115527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6.- Resolution: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Be diligent in resolving an issue. 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Make work easy </a:t>
            </a:r>
            <a:r>
              <a:rPr lang="es-ES" sz="3200" dirty="0">
                <a:solidFill>
                  <a:schemeClr val="bg1"/>
                </a:solidFill>
              </a:rPr>
              <a:t>and </a:t>
            </a:r>
            <a:r>
              <a:rPr lang="es-ES" sz="3200" dirty="0" smtClean="0">
                <a:solidFill>
                  <a:schemeClr val="bg1"/>
                </a:solidFill>
              </a:rPr>
              <a:t>simple.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Successfully and quickly manage the solution to a problem.</a:t>
            </a: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6618" y="3625375"/>
            <a:ext cx="446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Keep track of your schedule. Be up to date.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Ask for help when work overflows. 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Accumulate unresolved issues.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Postpone jobs.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2797418"/>
            <a:ext cx="6108700" cy="40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115527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FFC000"/>
                </a:solidFill>
              </a:rPr>
              <a:t>7</a:t>
            </a:r>
            <a:r>
              <a:rPr lang="es-ES" sz="3600" b="1" dirty="0" smtClean="0">
                <a:solidFill>
                  <a:srgbClr val="FFC000"/>
                </a:solidFill>
              </a:rPr>
              <a:t>.- Adaptation: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Ability to learn from reality.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Flexibility to overcome one's own limitations.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Care for personal growth.</a:t>
            </a: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6618" y="3625375"/>
            <a:ext cx="4464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Willingness to undertake training courses.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Worry about new software: on-line sales, updates.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Avoid new challenges.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Take care only of the professional dimension.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23" y="2806700"/>
            <a:ext cx="5508752" cy="39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115527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8.- Organization: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Ability to plan work.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Act in a systematic, orderly, disciplined manner.</a:t>
            </a: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6618" y="3625375"/>
            <a:ext cx="44649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Keep track of documentation.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Good sorting system, cleanliness.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Lack of order in the work center.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Loss of documents.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Forgotten tasks.</a:t>
            </a: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 stress management.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2259964"/>
            <a:ext cx="7073900" cy="45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8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1155278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FFC000"/>
                </a:solidFill>
              </a:rPr>
              <a:t>9</a:t>
            </a:r>
            <a:r>
              <a:rPr lang="es-ES" sz="3600" b="1" dirty="0" smtClean="0">
                <a:solidFill>
                  <a:srgbClr val="FFC000"/>
                </a:solidFill>
              </a:rPr>
              <a:t>.- Service: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To develop one's own work with quality.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Ability to feel fulfilled as a person at work.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To live one's work </a:t>
            </a:r>
            <a:r>
              <a:rPr lang="es-ES" sz="3200" dirty="0">
                <a:solidFill>
                  <a:schemeClr val="bg1"/>
                </a:solidFill>
              </a:rPr>
              <a:t>as a mission, as a vocation.</a:t>
            </a: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114714" y="2878123"/>
            <a:ext cx="60699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Self-evaluate and let oneself be evaluated in the performance of one's own work.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Feeling valued by the rest of the educational community.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Act knowing that the "client" (students, educators, parents...) comes first.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Acting by pure calculation of personal benefits.</a:t>
            </a:r>
          </a:p>
          <a:p>
            <a:pPr marL="742950" lvl="1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Not discovering the transcendent dimension of one's own work.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/>
          <a:stretch/>
        </p:blipFill>
        <p:spPr>
          <a:xfrm>
            <a:off x="-117987" y="3067059"/>
            <a:ext cx="7609457" cy="43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2"/>
            <a:ext cx="650317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10.- Humanity: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Ability to treat others 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with "fatherly firmness and </a:t>
            </a:r>
            <a:r>
              <a:rPr lang="es-ES" sz="3200" dirty="0" err="1" smtClean="0">
                <a:solidFill>
                  <a:schemeClr val="bg1"/>
                </a:solidFill>
              </a:rPr>
              <a:t>tenderness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smtClean="0">
                <a:solidFill>
                  <a:schemeClr val="bg1"/>
                </a:solidFill>
              </a:rPr>
              <a:t>of </a:t>
            </a:r>
            <a:r>
              <a:rPr lang="es-ES" sz="3200" dirty="0" smtClean="0">
                <a:solidFill>
                  <a:schemeClr val="bg1"/>
                </a:solidFill>
              </a:rPr>
              <a:t>mother."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Act as "guardian angel" for those most in need.</a:t>
            </a: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77108" y="4130679"/>
            <a:ext cx="5426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Take time to listen to people.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Treat everyone with affection, be sociable.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Ensuring a good atmosphere at work.</a:t>
            </a:r>
          </a:p>
          <a:p>
            <a:pPr marL="285750" indent="-285750">
              <a:buFontTx/>
              <a:buChar char="-"/>
            </a:pP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Look only for yourself.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Ignoring other people's problems.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Hide your own mistakes.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Don't ask for help when you're in need.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" b="173"/>
          <a:stretch/>
        </p:blipFill>
        <p:spPr>
          <a:xfrm>
            <a:off x="6803628" y="1386274"/>
            <a:ext cx="5388371" cy="548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87" y="0"/>
            <a:ext cx="3300413" cy="6858000"/>
          </a:xfrm>
          <a:prstGeom prst="rect">
            <a:avLst/>
          </a:prstGeom>
        </p:spPr>
      </p:pic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324903" y="274944"/>
            <a:ext cx="8125033" cy="5773316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s-ES" sz="3000" dirty="0" smtClean="0">
                <a:solidFill>
                  <a:schemeClr val="bg1"/>
                </a:solidFill>
              </a:rPr>
              <a:t>St. John Baptist De La Salle designated 12 virtues to be a good </a:t>
            </a:r>
            <a:r>
              <a:rPr lang="es-ES" sz="3000" u="sng" dirty="0" smtClean="0">
                <a:solidFill>
                  <a:schemeClr val="bg1"/>
                </a:solidFill>
              </a:rPr>
              <a:t>teacher</a:t>
            </a:r>
            <a:r>
              <a:rPr lang="es-ES" sz="2100" dirty="0" smtClean="0">
                <a:solidFill>
                  <a:schemeClr val="bg1"/>
                </a:solidFill>
              </a:rPr>
              <a:t> (They appear in 1711, in the Collection of Little Treatises, 5 and in 1720 in the Guide to Schools, 19, 1, 1).</a:t>
            </a:r>
          </a:p>
          <a:p>
            <a:pPr marL="342900" indent="-342900" algn="l">
              <a:buFontTx/>
              <a:buChar char="-"/>
            </a:pPr>
            <a:endParaRPr lang="es-ES" dirty="0">
              <a:solidFill>
                <a:schemeClr val="bg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Gravité</a:t>
            </a:r>
            <a:r>
              <a:rPr lang="es-ES" dirty="0" smtClean="0">
                <a:solidFill>
                  <a:schemeClr val="bg1"/>
                </a:solidFill>
              </a:rPr>
              <a:t> - Gravity</a:t>
            </a: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Silence</a:t>
            </a:r>
            <a:endParaRPr lang="es-ES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Humilité</a:t>
            </a:r>
            <a:endParaRPr lang="es-ES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Prudence</a:t>
            </a:r>
            <a:endParaRPr lang="es-ES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Sagesse</a:t>
            </a:r>
            <a:r>
              <a:rPr lang="es-ES" dirty="0" smtClean="0">
                <a:solidFill>
                  <a:schemeClr val="bg1"/>
                </a:solidFill>
              </a:rPr>
              <a:t> - Wisdom</a:t>
            </a: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Patience</a:t>
            </a:r>
            <a:endParaRPr lang="es-ES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Mesure</a:t>
            </a:r>
            <a:r>
              <a:rPr lang="es-ES" dirty="0">
                <a:solidFill>
                  <a:schemeClr val="bg1"/>
                </a:solidFill>
              </a:rPr>
              <a:t> - </a:t>
            </a:r>
            <a:r>
              <a:rPr lang="es-ES" dirty="0" smtClean="0">
                <a:solidFill>
                  <a:schemeClr val="bg1"/>
                </a:solidFill>
              </a:rPr>
              <a:t>Reserve</a:t>
            </a:r>
            <a:endParaRPr lang="es-ES" dirty="0">
              <a:solidFill>
                <a:schemeClr val="bg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Douceur</a:t>
            </a:r>
            <a:r>
              <a:rPr lang="es-ES" dirty="0" smtClean="0">
                <a:solidFill>
                  <a:schemeClr val="bg1"/>
                </a:solidFill>
              </a:rPr>
              <a:t> - </a:t>
            </a:r>
            <a:r>
              <a:rPr lang="es-ES" dirty="0" err="1" smtClean="0">
                <a:solidFill>
                  <a:schemeClr val="bg1"/>
                </a:solidFill>
              </a:rPr>
              <a:t>Gentleness</a:t>
            </a:r>
            <a:endParaRPr lang="es-ES" dirty="0" smtClean="0">
              <a:solidFill>
                <a:schemeClr val="bg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Zéle</a:t>
            </a:r>
            <a:r>
              <a:rPr lang="es-ES" dirty="0" smtClean="0">
                <a:solidFill>
                  <a:schemeClr val="bg1"/>
                </a:solidFill>
              </a:rPr>
              <a:t> - Zeal</a:t>
            </a: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Vigilance</a:t>
            </a:r>
            <a:endParaRPr lang="es-ES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Pieté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- </a:t>
            </a:r>
            <a:r>
              <a:rPr lang="es-ES" dirty="0" err="1" smtClean="0">
                <a:solidFill>
                  <a:schemeClr val="bg1"/>
                </a:solidFill>
              </a:rPr>
              <a:t>Piety</a:t>
            </a:r>
            <a:endParaRPr lang="es-ES" dirty="0" smtClean="0">
              <a:solidFill>
                <a:schemeClr val="bg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E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Generosité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– </a:t>
            </a:r>
            <a:r>
              <a:rPr lang="es-ES" dirty="0" err="1" smtClean="0">
                <a:solidFill>
                  <a:schemeClr val="bg1"/>
                </a:solidFill>
              </a:rPr>
              <a:t>Generosity</a:t>
            </a:r>
            <a:endParaRPr lang="es-ES" dirty="0">
              <a:solidFill>
                <a:schemeClr val="bg1"/>
              </a:solidFill>
            </a:endParaRPr>
          </a:p>
          <a:p>
            <a:pPr marL="342900" indent="-342900" algn="l">
              <a:buFontTx/>
              <a:buChar char="-"/>
            </a:pPr>
            <a:endParaRPr lang="es-E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300449" y="183531"/>
            <a:ext cx="51859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11.- Generosity:</a:t>
            </a:r>
          </a:p>
          <a:p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>
                <a:solidFill>
                  <a:schemeClr val="bg1"/>
                </a:solidFill>
              </a:rPr>
              <a:t>Share with others without expecting anything in return. </a:t>
            </a:r>
            <a:endParaRPr lang="es-ES" sz="32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Helping</a:t>
            </a:r>
            <a:r>
              <a:rPr lang="es-ES" sz="3200" dirty="0">
                <a:solidFill>
                  <a:schemeClr val="bg1"/>
                </a:solidFill>
              </a:rPr>
              <a:t>, sharing and trying to understand the </a:t>
            </a:r>
            <a:r>
              <a:rPr lang="es-ES" sz="3200" dirty="0" smtClean="0">
                <a:solidFill>
                  <a:schemeClr val="bg1"/>
                </a:solidFill>
              </a:rPr>
              <a:t>other, even </a:t>
            </a:r>
            <a:r>
              <a:rPr lang="es-ES" sz="3200" dirty="0">
                <a:solidFill>
                  <a:schemeClr val="bg1"/>
                </a:solidFill>
              </a:rPr>
              <a:t>when doing so takes time away from </a:t>
            </a:r>
            <a:r>
              <a:rPr lang="es-ES" sz="3200" dirty="0" smtClean="0">
                <a:solidFill>
                  <a:schemeClr val="bg1"/>
                </a:solidFill>
              </a:rPr>
              <a:t>you </a:t>
            </a:r>
            <a:r>
              <a:rPr lang="es-ES" sz="3200" dirty="0">
                <a:solidFill>
                  <a:schemeClr val="bg1"/>
                </a:solidFill>
              </a:rPr>
              <a:t>to do your own homework. </a:t>
            </a:r>
          </a:p>
          <a:p>
            <a:pPr marL="457200" indent="-457200">
              <a:buFontTx/>
              <a:buChar char="-"/>
            </a:pPr>
            <a:r>
              <a:rPr lang="es-ES" sz="3200" dirty="0" smtClean="0">
                <a:solidFill>
                  <a:schemeClr val="bg1"/>
                </a:solidFill>
              </a:rPr>
              <a:t>Perform </a:t>
            </a:r>
            <a:r>
              <a:rPr lang="es-ES" sz="3200" dirty="0">
                <a:solidFill>
                  <a:schemeClr val="bg1"/>
                </a:solidFill>
              </a:rPr>
              <a:t>actions or tasks </a:t>
            </a:r>
            <a:r>
              <a:rPr lang="es-ES" sz="3200" dirty="0" smtClean="0">
                <a:solidFill>
                  <a:schemeClr val="bg1"/>
                </a:solidFill>
              </a:rPr>
              <a:t>beyond </a:t>
            </a:r>
            <a:r>
              <a:rPr lang="es-ES" sz="3200" dirty="0">
                <a:solidFill>
                  <a:schemeClr val="bg1"/>
                </a:solidFill>
              </a:rPr>
              <a:t>our functions.</a:t>
            </a:r>
            <a:endParaRPr lang="es-ES" sz="32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73819" y="4488592"/>
            <a:ext cx="5921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Helping to finish a partner's work task.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Offer to collaborate in some pastoral activity.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Have initiatives, be creative.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Seek to have privileges.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be stingy with one's own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talents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44" y="1"/>
            <a:ext cx="6761255" cy="38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1248696" y="144202"/>
            <a:ext cx="1083514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12.- Belonging:</a:t>
            </a:r>
          </a:p>
          <a:p>
            <a:pPr marL="4114800" lvl="8" indent="-457200">
              <a:buFontTx/>
              <a:buChar char="-"/>
            </a:pPr>
            <a:r>
              <a:rPr lang="en-US" sz="3000" dirty="0">
                <a:solidFill>
                  <a:schemeClr val="bg1"/>
                </a:solidFill>
              </a:rPr>
              <a:t>Conscious identification with De La Salle's mission, </a:t>
            </a:r>
          </a:p>
          <a:p>
            <a:pPr marL="4114800" lvl="8" indent="-457200">
              <a:buFontTx/>
              <a:buChar char="-"/>
            </a:pPr>
            <a:r>
              <a:rPr lang="en-US" sz="3000" dirty="0">
                <a:solidFill>
                  <a:schemeClr val="bg1"/>
                </a:solidFill>
              </a:rPr>
              <a:t>Development of the feeling of identification with the rest of the members, whom he understands as equals. </a:t>
            </a:r>
          </a:p>
          <a:p>
            <a:pPr marL="4114800" lvl="8" indent="-457200">
              <a:buFontTx/>
              <a:buChar char="-"/>
            </a:pPr>
            <a:r>
              <a:rPr lang="en-US" sz="3000" dirty="0">
                <a:solidFill>
                  <a:schemeClr val="bg1"/>
                </a:solidFill>
              </a:rPr>
              <a:t>Involvement in school life</a:t>
            </a:r>
            <a:r>
              <a:rPr lang="es-ES" sz="3000" dirty="0" smtClean="0">
                <a:solidFill>
                  <a:schemeClr val="bg1"/>
                </a:solidFill>
              </a:rPr>
              <a:t>.</a:t>
            </a:r>
            <a:endParaRPr lang="es-ES" sz="30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67000" y="4153429"/>
            <a:ext cx="67761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Examples and counterexamples: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manifest adherence, inclusion, and support for the Lasallian community, including in a public manner.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represent the community in organizations or entities external to La Salle.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Isolate oneself, inhibit oneself from projects, strategies, and conviviality.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Hold a grudge for mistakes and "wounds"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suffered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C4D5C6-D997-4990-8D30-2F68319DE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2555"/>
            <a:ext cx="4893270" cy="58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/>
          <a:stretch/>
        </p:blipFill>
        <p:spPr>
          <a:xfrm>
            <a:off x="0" y="0"/>
            <a:ext cx="1219278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5" name="CuadroTexto 4"/>
          <p:cNvSpPr txBox="1"/>
          <p:nvPr/>
        </p:nvSpPr>
        <p:spPr>
          <a:xfrm>
            <a:off x="10047382" y="1797828"/>
            <a:ext cx="19644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Authors:</a:t>
            </a:r>
          </a:p>
          <a:p>
            <a:pPr algn="r"/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Dolores, Olivia, </a:t>
            </a:r>
            <a:r>
              <a:rPr lang="es-E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Manoli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José Luis, Br. Paco Chiva, Ernesto, Mª Ángeles, Ángeles, </a:t>
            </a:r>
            <a:r>
              <a:rPr lang="es-E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Lucién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Ana, Yolanda, Bárbara, Pili, Mª Carmen, </a:t>
            </a:r>
            <a:r>
              <a:rPr lang="es-E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Dami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es-E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Cati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es-E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Antònia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Laura, Mónica </a:t>
            </a:r>
          </a:p>
          <a:p>
            <a:pPr algn="r"/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Paqui who left before taking the picture.</a:t>
            </a:r>
          </a:p>
          <a:p>
            <a:pPr marL="285750" indent="-285750" algn="r">
              <a:buFontTx/>
              <a:buChar char="-"/>
            </a:pP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es-E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July 2019</a:t>
            </a:r>
          </a:p>
        </p:txBody>
      </p:sp>
    </p:spTree>
    <p:extLst>
      <p:ext uri="{BB962C8B-B14F-4D97-AF65-F5344CB8AC3E}">
        <p14:creationId xmlns:p14="http://schemas.microsoft.com/office/powerpoint/2010/main" val="1942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324904" y="274944"/>
            <a:ext cx="3332696" cy="5773316"/>
          </a:xfrm>
        </p:spPr>
        <p:txBody>
          <a:bodyPr>
            <a:normAutofit/>
          </a:bodyPr>
          <a:lstStyle/>
          <a:p>
            <a:pPr algn="l"/>
            <a:r>
              <a:rPr lang="es-ES" dirty="0" smtClean="0">
                <a:solidFill>
                  <a:schemeClr val="bg1"/>
                </a:solidFill>
              </a:rPr>
              <a:t>- In 1798 these same virtues were explained and developed by Bro. </a:t>
            </a:r>
            <a:r>
              <a:rPr lang="es-ES" dirty="0" err="1" smtClean="0">
                <a:solidFill>
                  <a:schemeClr val="bg1"/>
                </a:solidFill>
              </a:rPr>
              <a:t>Agathon</a:t>
            </a:r>
            <a:r>
              <a:rPr lang="es-ES" dirty="0">
                <a:solidFill>
                  <a:schemeClr val="bg1"/>
                </a:solidFill>
              </a:rPr>
              <a:t> (1731-1798</a:t>
            </a:r>
            <a:r>
              <a:rPr lang="es-ES" dirty="0" smtClean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7" name="Picture 2" descr="https://2.bp.blogspot.com/-35fIfoMk8tI/VwN7LtIKebI/AAAAAAAAEL4/zF-XeD6Omjcf5S5aGa3ffJoMgi8HmaAuA/s400/00000aga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0"/>
            <a:ext cx="4714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37" y="0"/>
            <a:ext cx="3659388" cy="69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2" y="1511300"/>
            <a:ext cx="6028267" cy="4051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1861800" cy="6708440"/>
          </a:xfrm>
        </p:spPr>
        <p:txBody>
          <a:bodyPr>
            <a:noAutofit/>
          </a:bodyPr>
          <a:lstStyle/>
          <a:p>
            <a:pPr algn="l"/>
            <a:r>
              <a:rPr lang="es-ES" b="1" dirty="0" smtClean="0">
                <a:solidFill>
                  <a:srgbClr val="FFFF00"/>
                </a:solidFill>
              </a:rPr>
              <a:t>Definition of virtue</a:t>
            </a:r>
          </a:p>
          <a:p>
            <a:pPr lvl="1" algn="l"/>
            <a:r>
              <a:rPr lang="es-ES" dirty="0" smtClean="0">
                <a:solidFill>
                  <a:srgbClr val="FFFF00"/>
                </a:solidFill>
              </a:rPr>
              <a:t>(From Latin, </a:t>
            </a:r>
            <a:r>
              <a:rPr lang="es-ES" i="1" dirty="0" err="1" smtClean="0">
                <a:solidFill>
                  <a:srgbClr val="FFFF00"/>
                </a:solidFill>
              </a:rPr>
              <a:t>virtus</a:t>
            </a:r>
            <a:r>
              <a:rPr lang="es-ES" i="1" dirty="0" smtClean="0">
                <a:solidFill>
                  <a:srgbClr val="FFFF00"/>
                </a:solidFill>
              </a:rPr>
              <a:t>. </a:t>
            </a:r>
            <a:r>
              <a:rPr lang="es-ES" dirty="0" smtClean="0">
                <a:solidFill>
                  <a:srgbClr val="FFFF00"/>
                </a:solidFill>
              </a:rPr>
              <a:t>Before Latin</a:t>
            </a:r>
            <a:r>
              <a:rPr lang="es-ES" i="1" dirty="0" err="1" smtClean="0">
                <a:solidFill>
                  <a:srgbClr val="FFFF00"/>
                </a:solidFill>
              </a:rPr>
              <a:t> vir</a:t>
            </a:r>
            <a:r>
              <a:rPr lang="es-ES" i="1" dirty="0" smtClean="0">
                <a:solidFill>
                  <a:srgbClr val="FFFF00"/>
                </a:solidFill>
              </a:rPr>
              <a:t> -force-</a:t>
            </a:r>
            <a:r>
              <a:rPr lang="es-ES" dirty="0" smtClean="0">
                <a:solidFill>
                  <a:srgbClr val="FFFF00"/>
                </a:solidFill>
              </a:rPr>
              <a:t>). A constant disposition that leads to doing good and avoiding evil. Synonym for good habit.</a:t>
            </a:r>
          </a:p>
          <a:p>
            <a:pPr lvl="1" algn="l"/>
            <a:r>
              <a:rPr lang="es-ES" dirty="0" smtClean="0">
                <a:solidFill>
                  <a:srgbClr val="FFFF00"/>
                </a:solidFill>
              </a:rPr>
              <a:t>Opposes "vice" or "defect". Another antonym would be "distorted": that it has lost value, strength or capacity.</a:t>
            </a:r>
          </a:p>
          <a:p>
            <a:pPr lvl="1" algn="l"/>
            <a:endParaRPr lang="es-ES" sz="1800" dirty="0">
              <a:solidFill>
                <a:srgbClr val="FFFF00"/>
              </a:solidFill>
            </a:endParaRPr>
          </a:p>
          <a:p>
            <a:pPr lvl="1" algn="l"/>
            <a:r>
              <a:rPr lang="es-E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"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You are like salt for everyone on earth. But if salt no longer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tastes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like salt, how can it make food salty? All it is good for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is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be thrown out and walked on.</a:t>
            </a: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You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are like light for the whole world. A city built on top of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hill cannot be hidden, </a:t>
            </a:r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 one would light a lamp and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put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it under a clay pot. A lamp is placed on a lampstand,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where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it can give light to everyone in the house. </a:t>
            </a:r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Make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your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light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shine, so that others will see the good that you do and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will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praise your Father in heaven</a:t>
            </a:r>
            <a:r>
              <a:rPr lang="es-E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.”</a:t>
            </a:r>
            <a:endParaRPr lang="es-ES" sz="1800" dirty="0" smtClean="0">
              <a:solidFill>
                <a:srgbClr val="FFFF00"/>
              </a:solidFill>
            </a:endParaRPr>
          </a:p>
          <a:p>
            <a:pPr lvl="4" algn="l"/>
            <a:endParaRPr lang="es-ES" sz="2800" dirty="0" smtClean="0">
              <a:solidFill>
                <a:srgbClr val="FFFF00"/>
              </a:solidFill>
            </a:endParaRPr>
          </a:p>
          <a:p>
            <a:pPr lvl="4" algn="l"/>
            <a:r>
              <a:rPr lang="es-ES" sz="2800" dirty="0" err="1" smtClean="0">
                <a:solidFill>
                  <a:srgbClr val="FFFF00"/>
                </a:solidFill>
              </a:rPr>
              <a:t>Difference</a:t>
            </a:r>
            <a:r>
              <a:rPr lang="es-ES" sz="2800" dirty="0" smtClean="0">
                <a:solidFill>
                  <a:srgbClr val="FFFF00"/>
                </a:solidFill>
              </a:rPr>
              <a:t> </a:t>
            </a:r>
            <a:r>
              <a:rPr lang="es-ES" sz="2800" dirty="0" smtClean="0">
                <a:solidFill>
                  <a:srgbClr val="FFFF00"/>
                </a:solidFill>
              </a:rPr>
              <a:t>virtue-value?</a:t>
            </a:r>
          </a:p>
          <a:p>
            <a:pPr lvl="4" algn="l"/>
            <a:r>
              <a:rPr lang="es-ES" sz="1800" dirty="0" smtClean="0">
                <a:solidFill>
                  <a:srgbClr val="FFFF00"/>
                </a:solidFill>
              </a:rPr>
              <a:t>Values are desirable principles (they guide human behavior). </a:t>
            </a:r>
          </a:p>
          <a:p>
            <a:pPr lvl="4" algn="l"/>
            <a:r>
              <a:rPr lang="es-ES" sz="1800" dirty="0" smtClean="0">
                <a:solidFill>
                  <a:srgbClr val="FFFF00"/>
                </a:solidFill>
              </a:rPr>
              <a:t>Virtues are values put into practice, in use. Virtues are habits, they are observable.</a:t>
            </a:r>
          </a:p>
        </p:txBody>
      </p:sp>
    </p:spTree>
    <p:extLst>
      <p:ext uri="{BB962C8B-B14F-4D97-AF65-F5344CB8AC3E}">
        <p14:creationId xmlns:p14="http://schemas.microsoft.com/office/powerpoint/2010/main" val="14736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288328" y="165216"/>
            <a:ext cx="4610653" cy="5773316"/>
          </a:xfrm>
        </p:spPr>
        <p:txBody>
          <a:bodyPr>
            <a:normAutofit/>
          </a:bodyPr>
          <a:lstStyle/>
          <a:p>
            <a:pPr algn="l"/>
            <a:r>
              <a:rPr lang="es-ES" dirty="0" smtClean="0">
                <a:solidFill>
                  <a:schemeClr val="bg1"/>
                </a:solidFill>
              </a:rPr>
              <a:t>- There have been many translations into other languages and into a more contemporary language: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6707" r="3563" b="7631"/>
          <a:stretch/>
        </p:blipFill>
        <p:spPr>
          <a:xfrm>
            <a:off x="5610650" y="0"/>
            <a:ext cx="658135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721" r="2891" b="83749"/>
          <a:stretch/>
        </p:blipFill>
        <p:spPr>
          <a:xfrm>
            <a:off x="-4981" y="1608462"/>
            <a:ext cx="5615631" cy="9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2" name="Rectángulo 1"/>
          <p:cNvSpPr/>
          <p:nvPr/>
        </p:nvSpPr>
        <p:spPr>
          <a:xfrm>
            <a:off x="173730" y="81850"/>
            <a:ext cx="4852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Also on video (in French) Duration: 6'35</a:t>
            </a:r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''...</a:t>
            </a:r>
            <a:endParaRPr lang="fr-FR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yKdJ8UPaQA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8364" y="537045"/>
            <a:ext cx="11237253" cy="632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5" name="CuadroTexto 4"/>
          <p:cNvSpPr txBox="1"/>
          <p:nvPr/>
        </p:nvSpPr>
        <p:spPr>
          <a:xfrm>
            <a:off x="2639020" y="1158213"/>
            <a:ext cx="49305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docility,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listening,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punctuality,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honesty,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application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emulation,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mutual aid,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humility, and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acknowledgement</a:t>
            </a:r>
            <a:r>
              <a:rPr lang="fr-FR" sz="2400" b="1" dirty="0" smtClean="0">
                <a:solidFill>
                  <a:schemeClr val="bg1"/>
                </a:solidFill>
              </a:rPr>
              <a:t>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8364" y="247746"/>
            <a:ext cx="8011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Brother Pie Nsukula (District Congo), 2018 has worked and developed...</a:t>
            </a:r>
            <a:endParaRPr lang="fr-FR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104439" y="1158212"/>
            <a:ext cx="38981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Responsibility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i="1" dirty="0" smtClean="0">
                <a:solidFill>
                  <a:schemeClr val="bg1"/>
                </a:solidFill>
              </a:rPr>
              <a:t>listening</a:t>
            </a:r>
            <a:endParaRPr lang="fr-FR" sz="2400" b="1" i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affection</a:t>
            </a:r>
            <a:r>
              <a:rPr lang="fr-FR" sz="24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firmness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tenderness</a:t>
            </a:r>
            <a:r>
              <a:rPr lang="fr-FR" sz="2400" b="1" dirty="0" smtClean="0">
                <a:solidFill>
                  <a:schemeClr val="bg1"/>
                </a:solidFill>
              </a:rPr>
              <a:t>,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self-sacrifice</a:t>
            </a:r>
            <a:r>
              <a:rPr lang="fr-FR" sz="2400" b="1" dirty="0" smtClean="0">
                <a:solidFill>
                  <a:schemeClr val="bg1"/>
                </a:solidFill>
              </a:rPr>
              <a:t>,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exemplarity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insight</a:t>
            </a:r>
            <a:r>
              <a:rPr lang="fr-FR" sz="2400" b="1" dirty="0" smtClean="0">
                <a:solidFill>
                  <a:schemeClr val="bg1"/>
                </a:solidFill>
              </a:rPr>
              <a:t>,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i="1" dirty="0" smtClean="0">
                <a:solidFill>
                  <a:schemeClr val="bg1"/>
                </a:solidFill>
              </a:rPr>
              <a:t>humility</a:t>
            </a:r>
            <a:r>
              <a:rPr lang="fr-FR" sz="2400" b="1" dirty="0" smtClean="0">
                <a:solidFill>
                  <a:schemeClr val="bg1"/>
                </a:solidFill>
              </a:rPr>
              <a:t>, </a:t>
            </a:r>
            <a:r>
              <a:rPr lang="fr-FR" sz="2400" b="1" dirty="0" smtClean="0">
                <a:solidFill>
                  <a:schemeClr val="bg1"/>
                </a:solidFill>
              </a:rPr>
              <a:t>et 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piety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3730" y="788881"/>
            <a:ext cx="49305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The 12 virtues of a </a:t>
            </a:r>
            <a:r>
              <a:rPr lang="fr-FR" sz="2400" b="1" u="sng" dirty="0">
                <a:solidFill>
                  <a:schemeClr val="bg1"/>
                </a:solidFill>
              </a:rPr>
              <a:t>good student</a:t>
            </a:r>
            <a:r>
              <a:rPr lang="fr-FR" sz="2400" b="1" dirty="0">
                <a:solidFill>
                  <a:schemeClr val="bg1"/>
                </a:solidFill>
              </a:rPr>
              <a:t>:</a:t>
            </a: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discipline,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docilité,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l’écoute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le 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respect,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ponctualité,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l’honnêteté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détermination,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l’application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l’émulation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l’entraide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l’humilité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et </a:t>
            </a:r>
            <a:endParaRPr lang="fr-FR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</a:t>
            </a:r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reconnaissance</a:t>
            </a:r>
            <a:r>
              <a:rPr lang="fr-FR" sz="2400" b="1" dirty="0" smtClean="0">
                <a:solidFill>
                  <a:schemeClr val="bg1"/>
                </a:solidFill>
              </a:rPr>
              <a:t>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48526" y="788881"/>
            <a:ext cx="42169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12 virtues of </a:t>
            </a:r>
            <a:r>
              <a:rPr lang="fr-FR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good parents</a:t>
            </a:r>
          </a:p>
          <a:p>
            <a:endParaRPr lang="fr-FR" sz="2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responsabilité,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vigilance, </a:t>
            </a:r>
          </a:p>
          <a:p>
            <a:r>
              <a:rPr lang="fr-FR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l’écoute,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l’affection,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fermeté,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tendresse,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l’abnégation,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l’exemplarité,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perspicacité,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patience, </a:t>
            </a:r>
          </a:p>
          <a:p>
            <a:r>
              <a:rPr lang="fr-FR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l’humilité</a:t>
            </a:r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et </a:t>
            </a:r>
          </a:p>
          <a:p>
            <a:r>
              <a:rPr lang="fr-FR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piété.</a:t>
            </a:r>
            <a:endParaRPr lang="es-E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394711" y="840544"/>
            <a:ext cx="4344437" cy="2387600"/>
          </a:xfrm>
        </p:spPr>
        <p:txBody>
          <a:bodyPr>
            <a:normAutofit/>
          </a:bodyPr>
          <a:lstStyle/>
          <a:p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12 virtues</a:t>
            </a:r>
            <a:b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of a </a:t>
            </a:r>
            <a:r>
              <a:rPr lang="es-E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good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s-E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administrator</a:t>
            </a:r>
            <a:endParaRPr lang="es-E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4711" y="4184746"/>
            <a:ext cx="490102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Authors: </a:t>
            </a:r>
          </a:p>
          <a:p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 Administratives of the Valencia-Palma sector, </a:t>
            </a:r>
          </a:p>
          <a:p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ARLEP District.</a:t>
            </a:r>
          </a:p>
          <a:p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 Coordination and edition: Br. Paco Chiva.</a:t>
            </a:r>
            <a:endParaRPr lang="fr-FR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14" y="37437"/>
            <a:ext cx="12515951" cy="66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" y="6162107"/>
            <a:ext cx="1203378" cy="546333"/>
          </a:xfrm>
          <a:prstGeom prst="rect">
            <a:avLst/>
          </a:prstGeom>
          <a:effectLst/>
        </p:spPr>
      </p:pic>
      <p:sp>
        <p:nvSpPr>
          <p:cNvPr id="3" name="CuadroTexto 2"/>
          <p:cNvSpPr txBox="1"/>
          <p:nvPr/>
        </p:nvSpPr>
        <p:spPr>
          <a:xfrm>
            <a:off x="1613684" y="433630"/>
            <a:ext cx="767353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1.- Responsibility</a:t>
            </a:r>
          </a:p>
          <a:p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2.- Empathy</a:t>
            </a:r>
          </a:p>
          <a:p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3.- Respect</a:t>
            </a:r>
          </a:p>
          <a:p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4.- Patience</a:t>
            </a:r>
          </a:p>
          <a:p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5.- Discretion</a:t>
            </a:r>
          </a:p>
          <a:p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6.- Resolution</a:t>
            </a:r>
          </a:p>
          <a:p>
            <a:pPr lvl="7"/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7.- Adaptation</a:t>
            </a:r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  <a:p>
            <a:pPr lvl="7"/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8.- Organization</a:t>
            </a:r>
          </a:p>
          <a:p>
            <a:pPr lvl="7"/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9.- Service</a:t>
            </a:r>
          </a:p>
          <a:p>
            <a:pPr lvl="7"/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10.- Humanity</a:t>
            </a:r>
          </a:p>
          <a:p>
            <a:pPr lvl="7"/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11.- Generosity</a:t>
            </a:r>
          </a:p>
          <a:p>
            <a:pPr lvl="7"/>
            <a:r>
              <a:rPr lang="es-ES" sz="3200" dirty="0" smtClean="0">
                <a:solidFill>
                  <a:schemeClr val="bg1">
                    <a:lumMod val="85000"/>
                  </a:schemeClr>
                </a:solidFill>
              </a:rPr>
              <a:t>12.- Belonging</a:t>
            </a:r>
            <a:endParaRPr lang="es-ES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6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1548</Words>
  <Application>Microsoft Office PowerPoint</Application>
  <PresentationFormat>Panorámica</PresentationFormat>
  <Paragraphs>276</Paragraphs>
  <Slides>22</Slides>
  <Notes>18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Tema de Office</vt:lpstr>
      <vt:lpstr>The 12 virtues of a good administrator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 12 virtues of a good administrator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12 virtudes del buen administrativo</dc:title>
  <dc:creator>Paco Chiva</dc:creator>
  <cp:lastModifiedBy>Paco Chiva</cp:lastModifiedBy>
  <cp:revision>43</cp:revision>
  <dcterms:created xsi:type="dcterms:W3CDTF">2019-07-13T08:45:41Z</dcterms:created>
  <dcterms:modified xsi:type="dcterms:W3CDTF">2019-07-15T09:12:46Z</dcterms:modified>
</cp:coreProperties>
</file>